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8" r:id="rId3"/>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ADFD"/>
    <a:srgbClr val="FEACFE"/>
    <a:srgbClr val="B6EB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405"/>
  </p:normalViewPr>
  <p:slideViewPr>
    <p:cSldViewPr snapToGrid="0">
      <p:cViewPr>
        <p:scale>
          <a:sx n="35" d="100"/>
          <a:sy n="35" d="100"/>
        </p:scale>
        <p:origin x="490" y="-5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GB"/>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3368B0D-801D-D140-873A-8532CAA3FF33}"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3374764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368B0D-801D-D140-873A-8532CAA3FF33}"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143436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368B0D-801D-D140-873A-8532CAA3FF33}"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203453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368B0D-801D-D140-873A-8532CAA3FF33}"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1547501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GB"/>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3368B0D-801D-D140-873A-8532CAA3FF33}"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547046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3368B0D-801D-D140-873A-8532CAA3FF33}"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1195782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GB"/>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GB"/>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3368B0D-801D-D140-873A-8532CAA3FF33}"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4088605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3368B0D-801D-D140-873A-8532CAA3FF33}" type="datetimeFigureOut">
              <a:rPr lang="en-US" smtClean="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73689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368B0D-801D-D140-873A-8532CAA3FF33}" type="datetimeFigureOut">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1042245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GB"/>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23368B0D-801D-D140-873A-8532CAA3FF33}"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340368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GB"/>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GB"/>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23368B0D-801D-D140-873A-8532CAA3FF33}"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275F6A-C12E-D047-9490-92146826F973}" type="slidenum">
              <a:rPr lang="en-US" smtClean="0"/>
              <a:t>‹#›</a:t>
            </a:fld>
            <a:endParaRPr lang="en-US"/>
          </a:p>
        </p:txBody>
      </p:sp>
    </p:spTree>
    <p:extLst>
      <p:ext uri="{BB962C8B-B14F-4D97-AF65-F5344CB8AC3E}">
        <p14:creationId xmlns:p14="http://schemas.microsoft.com/office/powerpoint/2010/main" val="2761878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23368B0D-801D-D140-873A-8532CAA3FF33}" type="datetimeFigureOut">
              <a:rPr lang="en-US" smtClean="0"/>
              <a:t>2/21/2024</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A4275F6A-C12E-D047-9490-92146826F973}" type="slidenum">
              <a:rPr lang="en-US" smtClean="0"/>
              <a:t>‹#›</a:t>
            </a:fld>
            <a:endParaRPr lang="en-US"/>
          </a:p>
        </p:txBody>
      </p:sp>
    </p:spTree>
    <p:extLst>
      <p:ext uri="{BB962C8B-B14F-4D97-AF65-F5344CB8AC3E}">
        <p14:creationId xmlns:p14="http://schemas.microsoft.com/office/powerpoint/2010/main" val="35632898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jp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jp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jpeg"/></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5.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IT (BHU) Varanasi - Wikipedia">
            <a:extLst>
              <a:ext uri="{FF2B5EF4-FFF2-40B4-BE49-F238E27FC236}">
                <a16:creationId xmlns:a16="http://schemas.microsoft.com/office/drawing/2014/main" id="{049C8CCF-94F5-7D49-5C68-D1327294D1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2716" y="303318"/>
            <a:ext cx="3015424" cy="30538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0D70F4F-304F-0E53-E896-88BF5457C19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r="-81"/>
          <a:stretch/>
        </p:blipFill>
        <p:spPr bwMode="auto">
          <a:xfrm>
            <a:off x="12638049" y="359715"/>
            <a:ext cx="7402021" cy="2932126"/>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59;p13">
            <a:extLst>
              <a:ext uri="{FF2B5EF4-FFF2-40B4-BE49-F238E27FC236}">
                <a16:creationId xmlns:a16="http://schemas.microsoft.com/office/drawing/2014/main" id="{02D75809-F2B2-8C20-A38D-F11F775003C0}"/>
              </a:ext>
            </a:extLst>
          </p:cNvPr>
          <p:cNvPicPr preferRelativeResize="0"/>
          <p:nvPr/>
        </p:nvPicPr>
        <p:blipFill>
          <a:blip r:embed="rId4" cstate="print">
            <a:alphaModFix/>
          </a:blip>
          <a:stretch>
            <a:fillRect/>
          </a:stretch>
        </p:blipFill>
        <p:spPr>
          <a:xfrm>
            <a:off x="20806108" y="476830"/>
            <a:ext cx="4829750" cy="2383939"/>
          </a:xfrm>
          <a:prstGeom prst="rect">
            <a:avLst/>
          </a:prstGeom>
          <a:noFill/>
          <a:ln>
            <a:noFill/>
          </a:ln>
        </p:spPr>
      </p:pic>
      <p:pic>
        <p:nvPicPr>
          <p:cNvPr id="7" name="Google Shape;60;p13">
            <a:extLst>
              <a:ext uri="{FF2B5EF4-FFF2-40B4-BE49-F238E27FC236}">
                <a16:creationId xmlns:a16="http://schemas.microsoft.com/office/drawing/2014/main" id="{C547BF0C-E78E-C64A-BE3C-77F8F53FB2C0}"/>
              </a:ext>
            </a:extLst>
          </p:cNvPr>
          <p:cNvPicPr preferRelativeResize="0"/>
          <p:nvPr/>
        </p:nvPicPr>
        <p:blipFill>
          <a:blip r:embed="rId5" cstate="print">
            <a:alphaModFix/>
          </a:blip>
          <a:stretch>
            <a:fillRect/>
          </a:stretch>
        </p:blipFill>
        <p:spPr>
          <a:xfrm>
            <a:off x="7753143" y="747943"/>
            <a:ext cx="3980363" cy="2112826"/>
          </a:xfrm>
          <a:prstGeom prst="rect">
            <a:avLst/>
          </a:prstGeom>
          <a:noFill/>
          <a:ln>
            <a:noFill/>
          </a:ln>
        </p:spPr>
      </p:pic>
      <p:pic>
        <p:nvPicPr>
          <p:cNvPr id="8" name="Google Shape;57;p13">
            <a:extLst>
              <a:ext uri="{FF2B5EF4-FFF2-40B4-BE49-F238E27FC236}">
                <a16:creationId xmlns:a16="http://schemas.microsoft.com/office/drawing/2014/main" id="{C3B3C190-5A39-98A0-BA0B-DDF029285050}"/>
              </a:ext>
            </a:extLst>
          </p:cNvPr>
          <p:cNvPicPr preferRelativeResize="0"/>
          <p:nvPr/>
        </p:nvPicPr>
        <p:blipFill>
          <a:blip r:embed="rId6" cstate="print">
            <a:alphaModFix/>
          </a:blip>
          <a:stretch>
            <a:fillRect/>
          </a:stretch>
        </p:blipFill>
        <p:spPr>
          <a:xfrm>
            <a:off x="872761" y="747943"/>
            <a:ext cx="6560600" cy="2857714"/>
          </a:xfrm>
          <a:prstGeom prst="rect">
            <a:avLst/>
          </a:prstGeom>
          <a:noFill/>
          <a:ln>
            <a:noFill/>
          </a:ln>
        </p:spPr>
      </p:pic>
      <p:graphicFrame>
        <p:nvGraphicFramePr>
          <p:cNvPr id="12" name="Table 11">
            <a:extLst>
              <a:ext uri="{FF2B5EF4-FFF2-40B4-BE49-F238E27FC236}">
                <a16:creationId xmlns:a16="http://schemas.microsoft.com/office/drawing/2014/main" id="{5B63E78E-E445-A115-201D-E1857EEB2E3B}"/>
              </a:ext>
            </a:extLst>
          </p:cNvPr>
          <p:cNvGraphicFramePr>
            <a:graphicFrameLocks noGrp="1"/>
          </p:cNvGraphicFramePr>
          <p:nvPr>
            <p:extLst>
              <p:ext uri="{D42A27DB-BD31-4B8C-83A1-F6EECF244321}">
                <p14:modId xmlns:p14="http://schemas.microsoft.com/office/powerpoint/2010/main" val="3532400499"/>
              </p:ext>
            </p:extLst>
          </p:nvPr>
        </p:nvGraphicFramePr>
        <p:xfrm>
          <a:off x="477077" y="5718484"/>
          <a:ext cx="29300556" cy="7333016"/>
        </p:xfrm>
        <a:graphic>
          <a:graphicData uri="http://schemas.openxmlformats.org/drawingml/2006/table">
            <a:tbl>
              <a:tblPr firstRow="1" bandRow="1">
                <a:tableStyleId>{5940675A-B579-460E-94D1-54222C63F5DA}</a:tableStyleId>
              </a:tblPr>
              <a:tblGrid>
                <a:gridCol w="9766852">
                  <a:extLst>
                    <a:ext uri="{9D8B030D-6E8A-4147-A177-3AD203B41FA5}">
                      <a16:colId xmlns:a16="http://schemas.microsoft.com/office/drawing/2014/main" val="3504970167"/>
                    </a:ext>
                  </a:extLst>
                </a:gridCol>
                <a:gridCol w="9766852">
                  <a:extLst>
                    <a:ext uri="{9D8B030D-6E8A-4147-A177-3AD203B41FA5}">
                      <a16:colId xmlns:a16="http://schemas.microsoft.com/office/drawing/2014/main" val="1427742256"/>
                    </a:ext>
                  </a:extLst>
                </a:gridCol>
                <a:gridCol w="9766852">
                  <a:extLst>
                    <a:ext uri="{9D8B030D-6E8A-4147-A177-3AD203B41FA5}">
                      <a16:colId xmlns:a16="http://schemas.microsoft.com/office/drawing/2014/main" val="3843534387"/>
                    </a:ext>
                  </a:extLst>
                </a:gridCol>
              </a:tblGrid>
              <a:tr h="7333016">
                <a:tc>
                  <a: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800" b="0" dirty="0">
                          <a:solidFill>
                            <a:schemeClr val="tx2"/>
                          </a:solidFill>
                        </a:rPr>
                        <a:t>Coimbatore Institute </a:t>
                      </a:r>
                    </a:p>
                    <a:p>
                      <a:pPr algn="ctr"/>
                      <a:r>
                        <a:rPr lang="en-US" sz="4800" b="0" dirty="0">
                          <a:solidFill>
                            <a:schemeClr val="tx2"/>
                          </a:solidFill>
                        </a:rPr>
                        <a:t>of Technology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8000" b="1" dirty="0">
                        <a:solidFill>
                          <a:schemeClr val="tx2"/>
                        </a:solidFill>
                      </a:endParaRPr>
                    </a:p>
                    <a:p>
                      <a:pPr algn="ctr"/>
                      <a:r>
                        <a:rPr lang="en-US" sz="8000" b="1" dirty="0">
                          <a:solidFill>
                            <a:schemeClr val="tx2"/>
                          </a:solidFill>
                        </a:rPr>
                        <a:t>ML SENTINEL SQUAD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6000" dirty="0">
                          <a:solidFill>
                            <a:schemeClr val="tx2"/>
                          </a:solidFill>
                        </a:rPr>
                        <a:t>T Bala Saatvik</a:t>
                      </a:r>
                    </a:p>
                    <a:p>
                      <a:pPr algn="ctr"/>
                      <a:r>
                        <a:rPr lang="en-US" sz="6000" dirty="0">
                          <a:solidFill>
                            <a:schemeClr val="tx2"/>
                          </a:solidFill>
                        </a:rPr>
                        <a:t>K Hariharan</a:t>
                      </a:r>
                    </a:p>
                    <a:p>
                      <a:pPr algn="ctr"/>
                      <a:r>
                        <a:rPr lang="en-US" sz="6000" dirty="0">
                          <a:solidFill>
                            <a:schemeClr val="tx2"/>
                          </a:solidFill>
                        </a:rPr>
                        <a:t>T </a:t>
                      </a:r>
                      <a:r>
                        <a:rPr lang="en-US" sz="6000" dirty="0" err="1">
                          <a:solidFill>
                            <a:schemeClr val="tx2"/>
                          </a:solidFill>
                        </a:rPr>
                        <a:t>Kavin</a:t>
                      </a:r>
                      <a:endParaRPr lang="en-US" sz="6000" dirty="0">
                        <a:solidFill>
                          <a:schemeClr val="tx2"/>
                        </a:solidFill>
                      </a:endParaRPr>
                    </a:p>
                    <a:p>
                      <a:pPr algn="ctr"/>
                      <a:r>
                        <a:rPr lang="en-US" sz="6000" dirty="0">
                          <a:solidFill>
                            <a:schemeClr val="tx2"/>
                          </a:solidFill>
                        </a:rPr>
                        <a:t>S </a:t>
                      </a:r>
                      <a:r>
                        <a:rPr lang="en-US" sz="6000" dirty="0" err="1">
                          <a:solidFill>
                            <a:schemeClr val="tx2"/>
                          </a:solidFill>
                        </a:rPr>
                        <a:t>Kaviyarasu</a:t>
                      </a:r>
                      <a:endParaRPr lang="en-US" sz="6000" dirty="0">
                        <a:solidFill>
                          <a:schemeClr val="tx2"/>
                        </a:solidFill>
                      </a:endParaRPr>
                    </a:p>
                    <a:p>
                      <a:pPr algn="ctr"/>
                      <a:r>
                        <a:rPr lang="en-US" sz="6000" dirty="0">
                          <a:solidFill>
                            <a:schemeClr val="tx2"/>
                          </a:solidFill>
                        </a:rPr>
                        <a:t>R </a:t>
                      </a:r>
                      <a:r>
                        <a:rPr lang="en-US" sz="6000" dirty="0" err="1">
                          <a:solidFill>
                            <a:schemeClr val="tx2"/>
                          </a:solidFill>
                        </a:rPr>
                        <a:t>Koushic</a:t>
                      </a:r>
                      <a:endParaRPr lang="en-US" sz="600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41763732"/>
                  </a:ext>
                </a:extLst>
              </a:tr>
            </a:tbl>
          </a:graphicData>
        </a:graphic>
      </p:graphicFrame>
      <p:sp>
        <p:nvSpPr>
          <p:cNvPr id="13" name="Rectangle 12">
            <a:extLst>
              <a:ext uri="{FF2B5EF4-FFF2-40B4-BE49-F238E27FC236}">
                <a16:creationId xmlns:a16="http://schemas.microsoft.com/office/drawing/2014/main" id="{DA0DA1E1-7BEE-F3A0-D246-2CBDE1B35F06}"/>
              </a:ext>
            </a:extLst>
          </p:cNvPr>
          <p:cNvSpPr/>
          <p:nvPr/>
        </p:nvSpPr>
        <p:spPr>
          <a:xfrm>
            <a:off x="3142070" y="3605657"/>
            <a:ext cx="23892365"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IN" sz="9600" b="1" i="0" cap="none" spc="0" dirty="0">
                <a:ln/>
                <a:solidFill>
                  <a:srgbClr val="C00000"/>
                </a:solidFill>
                <a:effectLst/>
                <a:latin typeface="Söhne"/>
              </a:rPr>
              <a:t>Dark Patterns Buster Hackathon (DPBH-2023)</a:t>
            </a:r>
          </a:p>
        </p:txBody>
      </p:sp>
      <p:sp>
        <p:nvSpPr>
          <p:cNvPr id="18" name="TextBox 17">
            <a:extLst>
              <a:ext uri="{FF2B5EF4-FFF2-40B4-BE49-F238E27FC236}">
                <a16:creationId xmlns:a16="http://schemas.microsoft.com/office/drawing/2014/main" id="{64CDE6B4-A688-B3A7-957C-A2172A57871F}"/>
              </a:ext>
            </a:extLst>
          </p:cNvPr>
          <p:cNvSpPr txBox="1"/>
          <p:nvPr/>
        </p:nvSpPr>
        <p:spPr>
          <a:xfrm>
            <a:off x="6561949" y="5250591"/>
            <a:ext cx="18247934" cy="1200329"/>
          </a:xfrm>
          <a:prstGeom prst="rect">
            <a:avLst/>
          </a:prstGeom>
          <a:noFill/>
        </p:spPr>
        <p:txBody>
          <a:bodyPr wrap="square">
            <a:spAutoFit/>
          </a:bodyPr>
          <a:lstStyle/>
          <a:p>
            <a:pPr algn="ctr"/>
            <a:r>
              <a:rPr lang="en-IN" sz="7200" b="1" dirty="0">
                <a:ln/>
                <a:solidFill>
                  <a:srgbClr val="7030A0"/>
                </a:solidFill>
                <a:latin typeface="Söhne"/>
              </a:rPr>
              <a:t>Round 3 Grand Finale @ IIT(BHU), Varanasi</a:t>
            </a:r>
          </a:p>
        </p:txBody>
      </p:sp>
      <p:sp>
        <p:nvSpPr>
          <p:cNvPr id="20" name="TextBox 19">
            <a:extLst>
              <a:ext uri="{FF2B5EF4-FFF2-40B4-BE49-F238E27FC236}">
                <a16:creationId xmlns:a16="http://schemas.microsoft.com/office/drawing/2014/main" id="{38917A7B-4AB2-B76C-6FC9-C91318C6EAFD}"/>
              </a:ext>
            </a:extLst>
          </p:cNvPr>
          <p:cNvSpPr txBox="1"/>
          <p:nvPr/>
        </p:nvSpPr>
        <p:spPr>
          <a:xfrm>
            <a:off x="7563989" y="6570264"/>
            <a:ext cx="15147234" cy="1015663"/>
          </a:xfrm>
          <a:prstGeom prst="rect">
            <a:avLst/>
          </a:prstGeom>
          <a:noFill/>
        </p:spPr>
        <p:txBody>
          <a:bodyPr wrap="square">
            <a:spAutoFit/>
          </a:bodyPr>
          <a:lstStyle/>
          <a:p>
            <a:pPr algn="ctr"/>
            <a:r>
              <a:rPr lang="en-IN" sz="6000" b="1" dirty="0">
                <a:ln/>
                <a:solidFill>
                  <a:schemeClr val="tx2"/>
                </a:solidFill>
                <a:latin typeface="Söhne"/>
              </a:rPr>
              <a:t>(Feb.17, 2024)</a:t>
            </a:r>
          </a:p>
        </p:txBody>
      </p:sp>
      <p:sp>
        <p:nvSpPr>
          <p:cNvPr id="21" name="TextBox 20">
            <a:extLst>
              <a:ext uri="{FF2B5EF4-FFF2-40B4-BE49-F238E27FC236}">
                <a16:creationId xmlns:a16="http://schemas.microsoft.com/office/drawing/2014/main" id="{E8F33158-3A25-CE9A-6E76-EF1B5705B8D0}"/>
              </a:ext>
            </a:extLst>
          </p:cNvPr>
          <p:cNvSpPr txBox="1"/>
          <p:nvPr/>
        </p:nvSpPr>
        <p:spPr>
          <a:xfrm>
            <a:off x="639803" y="38669785"/>
            <a:ext cx="15208400" cy="3139321"/>
          </a:xfrm>
          <a:prstGeom prst="rect">
            <a:avLst/>
          </a:prstGeom>
          <a:noFill/>
        </p:spPr>
        <p:txBody>
          <a:bodyPr wrap="square" rtlCol="0">
            <a:spAutoFit/>
          </a:bodyPr>
          <a:lstStyle/>
          <a:p>
            <a:r>
              <a:rPr lang="en-US" sz="6600" b="1" dirty="0">
                <a:solidFill>
                  <a:schemeClr val="tx2"/>
                </a:solidFill>
              </a:rPr>
              <a:t>Contact: </a:t>
            </a:r>
          </a:p>
          <a:p>
            <a:r>
              <a:rPr lang="en-US" sz="6600" b="1" dirty="0">
                <a:solidFill>
                  <a:schemeClr val="tx2"/>
                </a:solidFill>
              </a:rPr>
              <a:t>T Bala Saatvik</a:t>
            </a:r>
          </a:p>
          <a:p>
            <a:r>
              <a:rPr lang="en-US" sz="6600" b="1" dirty="0">
                <a:solidFill>
                  <a:schemeClr val="tx2"/>
                </a:solidFill>
              </a:rPr>
              <a:t>71762108005@cit.edu.in</a:t>
            </a:r>
          </a:p>
        </p:txBody>
      </p:sp>
      <p:sp>
        <p:nvSpPr>
          <p:cNvPr id="22" name="TextBox 21">
            <a:extLst>
              <a:ext uri="{FF2B5EF4-FFF2-40B4-BE49-F238E27FC236}">
                <a16:creationId xmlns:a16="http://schemas.microsoft.com/office/drawing/2014/main" id="{95ABCA88-DE18-38C3-084F-3F1EE4DAE09B}"/>
              </a:ext>
            </a:extLst>
          </p:cNvPr>
          <p:cNvSpPr txBox="1"/>
          <p:nvPr/>
        </p:nvSpPr>
        <p:spPr>
          <a:xfrm>
            <a:off x="18687401" y="38665298"/>
            <a:ext cx="11090232" cy="3139321"/>
          </a:xfrm>
          <a:prstGeom prst="rect">
            <a:avLst/>
          </a:prstGeom>
          <a:noFill/>
        </p:spPr>
        <p:txBody>
          <a:bodyPr wrap="square" rtlCol="0">
            <a:spAutoFit/>
          </a:bodyPr>
          <a:lstStyle/>
          <a:p>
            <a:pPr algn="r"/>
            <a:r>
              <a:rPr lang="en-US" sz="6600" b="1" dirty="0">
                <a:solidFill>
                  <a:schemeClr val="tx2"/>
                </a:solidFill>
              </a:rPr>
              <a:t>Dr. N. S Rajput</a:t>
            </a:r>
          </a:p>
          <a:p>
            <a:pPr algn="r"/>
            <a:r>
              <a:rPr lang="en-US" sz="6600" b="1" dirty="0">
                <a:solidFill>
                  <a:schemeClr val="tx2"/>
                </a:solidFill>
              </a:rPr>
              <a:t>Convener, DPBH-2023</a:t>
            </a:r>
          </a:p>
          <a:p>
            <a:pPr algn="r"/>
            <a:r>
              <a:rPr lang="en-US" sz="6600" b="1" dirty="0">
                <a:solidFill>
                  <a:schemeClr val="tx2"/>
                </a:solidFill>
              </a:rPr>
              <a:t>Email: dpbh2023@iitbhu.ac.in</a:t>
            </a:r>
          </a:p>
        </p:txBody>
      </p:sp>
      <p:sp>
        <p:nvSpPr>
          <p:cNvPr id="24" name="TextBox 23">
            <a:extLst>
              <a:ext uri="{FF2B5EF4-FFF2-40B4-BE49-F238E27FC236}">
                <a16:creationId xmlns:a16="http://schemas.microsoft.com/office/drawing/2014/main" id="{2AA8B3CB-5E29-CFF6-D994-209B4B9BEEC9}"/>
              </a:ext>
            </a:extLst>
          </p:cNvPr>
          <p:cNvSpPr txBox="1"/>
          <p:nvPr/>
        </p:nvSpPr>
        <p:spPr>
          <a:xfrm>
            <a:off x="9527244" y="40799482"/>
            <a:ext cx="9001125" cy="1015663"/>
          </a:xfrm>
          <a:prstGeom prst="rect">
            <a:avLst/>
          </a:prstGeom>
          <a:noFill/>
        </p:spPr>
        <p:txBody>
          <a:bodyPr wrap="square">
            <a:spAutoFit/>
          </a:bodyPr>
          <a:lstStyle/>
          <a:p>
            <a:pPr algn="ctr"/>
            <a:r>
              <a:rPr lang="en-US" sz="6000" b="1" dirty="0">
                <a:solidFill>
                  <a:schemeClr val="tx2"/>
                </a:solidFill>
              </a:rPr>
              <a:t>© All rights reserved</a:t>
            </a:r>
          </a:p>
        </p:txBody>
      </p:sp>
      <p:sp>
        <p:nvSpPr>
          <p:cNvPr id="16" name="Rectangle: Rounded Corners 15">
            <a:extLst>
              <a:ext uri="{FF2B5EF4-FFF2-40B4-BE49-F238E27FC236}">
                <a16:creationId xmlns:a16="http://schemas.microsoft.com/office/drawing/2014/main" id="{ACA20CDF-1448-F246-CF44-85CF55824C48}"/>
              </a:ext>
            </a:extLst>
          </p:cNvPr>
          <p:cNvSpPr/>
          <p:nvPr/>
        </p:nvSpPr>
        <p:spPr>
          <a:xfrm>
            <a:off x="1741645" y="12838825"/>
            <a:ext cx="26791920" cy="313932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D8C28CB-FF77-5EC7-86E5-7A591082988C}"/>
              </a:ext>
            </a:extLst>
          </p:cNvPr>
          <p:cNvPicPr>
            <a:picLocks noChangeAspect="1"/>
          </p:cNvPicPr>
          <p:nvPr/>
        </p:nvPicPr>
        <p:blipFill>
          <a:blip r:embed="rId7"/>
          <a:stretch>
            <a:fillRect/>
          </a:stretch>
        </p:blipFill>
        <p:spPr>
          <a:xfrm>
            <a:off x="13341999" y="12626149"/>
            <a:ext cx="3570711" cy="3570711"/>
          </a:xfrm>
          <a:prstGeom prst="rect">
            <a:avLst/>
          </a:prstGeom>
          <a:ln>
            <a:noFill/>
          </a:ln>
          <a:effectLst>
            <a:outerShdw blurRad="292100" dist="139700" dir="2700000" algn="tl" rotWithShape="0">
              <a:srgbClr val="333333">
                <a:alpha val="65000"/>
              </a:srgbClr>
            </a:outerShdw>
          </a:effectLst>
        </p:spPr>
      </p:pic>
      <p:pic>
        <p:nvPicPr>
          <p:cNvPr id="2" name="Picture 2" descr="CIT Logo | FacultyPlus">
            <a:extLst>
              <a:ext uri="{FF2B5EF4-FFF2-40B4-BE49-F238E27FC236}">
                <a16:creationId xmlns:a16="http://schemas.microsoft.com/office/drawing/2014/main" id="{9E3B25D1-6445-A3A0-4CBD-A025D1CAAF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436" y="6583807"/>
            <a:ext cx="3570711" cy="3607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3FB9B73-E26C-1BC7-1064-2D7453464490}"/>
              </a:ext>
            </a:extLst>
          </p:cNvPr>
          <p:cNvSpPr txBox="1"/>
          <p:nvPr/>
        </p:nvSpPr>
        <p:spPr>
          <a:xfrm>
            <a:off x="4504636" y="13889035"/>
            <a:ext cx="6118705" cy="923330"/>
          </a:xfrm>
          <a:prstGeom prst="rect">
            <a:avLst/>
          </a:prstGeom>
          <a:noFill/>
        </p:spPr>
        <p:txBody>
          <a:bodyPr wrap="square" rtlCol="0">
            <a:spAutoFit/>
          </a:bodyPr>
          <a:lstStyle/>
          <a:p>
            <a:pPr algn="ctr"/>
            <a:r>
              <a:rPr lang="en-IN" sz="5400" b="1" dirty="0">
                <a:solidFill>
                  <a:schemeClr val="bg1"/>
                </a:solidFill>
              </a:rPr>
              <a:t>Browser Extension</a:t>
            </a:r>
          </a:p>
        </p:txBody>
      </p:sp>
      <p:sp>
        <p:nvSpPr>
          <p:cNvPr id="27" name="TextBox 26">
            <a:extLst>
              <a:ext uri="{FF2B5EF4-FFF2-40B4-BE49-F238E27FC236}">
                <a16:creationId xmlns:a16="http://schemas.microsoft.com/office/drawing/2014/main" id="{687BF1CA-EC57-77D9-F5FC-78C6840B42F8}"/>
              </a:ext>
            </a:extLst>
          </p:cNvPr>
          <p:cNvSpPr txBox="1"/>
          <p:nvPr/>
        </p:nvSpPr>
        <p:spPr>
          <a:xfrm>
            <a:off x="19663785" y="13946820"/>
            <a:ext cx="6118705" cy="923330"/>
          </a:xfrm>
          <a:prstGeom prst="rect">
            <a:avLst/>
          </a:prstGeom>
          <a:noFill/>
        </p:spPr>
        <p:txBody>
          <a:bodyPr wrap="square" rtlCol="0">
            <a:spAutoFit/>
          </a:bodyPr>
          <a:lstStyle/>
          <a:p>
            <a:pPr algn="ctr"/>
            <a:r>
              <a:rPr lang="en-IN" sz="5400" b="1" dirty="0">
                <a:solidFill>
                  <a:schemeClr val="bg1"/>
                </a:solidFill>
              </a:rPr>
              <a:t>Mobile Application</a:t>
            </a:r>
          </a:p>
        </p:txBody>
      </p:sp>
      <p:pic>
        <p:nvPicPr>
          <p:cNvPr id="37" name="Picture 36">
            <a:extLst>
              <a:ext uri="{FF2B5EF4-FFF2-40B4-BE49-F238E27FC236}">
                <a16:creationId xmlns:a16="http://schemas.microsoft.com/office/drawing/2014/main" id="{F6E9DBAD-F16B-F976-8FF5-E6008B2C5EA1}"/>
              </a:ext>
            </a:extLst>
          </p:cNvPr>
          <p:cNvPicPr>
            <a:picLocks noChangeAspect="1"/>
          </p:cNvPicPr>
          <p:nvPr/>
        </p:nvPicPr>
        <p:blipFill>
          <a:blip r:embed="rId9"/>
          <a:stretch>
            <a:fillRect/>
          </a:stretch>
        </p:blipFill>
        <p:spPr>
          <a:xfrm>
            <a:off x="18293459" y="17403263"/>
            <a:ext cx="3493222" cy="7762716"/>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18063054-1E32-25A0-2DAA-7F666151B17E}"/>
              </a:ext>
            </a:extLst>
          </p:cNvPr>
          <p:cNvPicPr>
            <a:picLocks noChangeAspect="1"/>
          </p:cNvPicPr>
          <p:nvPr/>
        </p:nvPicPr>
        <p:blipFill>
          <a:blip r:embed="rId10"/>
          <a:stretch>
            <a:fillRect/>
          </a:stretch>
        </p:blipFill>
        <p:spPr>
          <a:xfrm>
            <a:off x="21892119" y="17403263"/>
            <a:ext cx="3493222" cy="7762716"/>
          </a:xfrm>
          <a:prstGeom prst="rect">
            <a:avLst/>
          </a:prstGeom>
          <a:ln>
            <a:noFill/>
          </a:ln>
          <a:effectLst>
            <a:outerShdw blurRad="292100" dist="139700" dir="2700000" algn="tl" rotWithShape="0">
              <a:srgbClr val="333333">
                <a:alpha val="65000"/>
              </a:srgbClr>
            </a:outerShdw>
          </a:effectLst>
        </p:spPr>
      </p:pic>
      <p:pic>
        <p:nvPicPr>
          <p:cNvPr id="41" name="Picture 40">
            <a:extLst>
              <a:ext uri="{FF2B5EF4-FFF2-40B4-BE49-F238E27FC236}">
                <a16:creationId xmlns:a16="http://schemas.microsoft.com/office/drawing/2014/main" id="{9B2440FC-8C91-4ECA-F12E-4E19BCB99B72}"/>
              </a:ext>
            </a:extLst>
          </p:cNvPr>
          <p:cNvPicPr>
            <a:picLocks noChangeAspect="1"/>
          </p:cNvPicPr>
          <p:nvPr/>
        </p:nvPicPr>
        <p:blipFill>
          <a:blip r:embed="rId11"/>
          <a:stretch>
            <a:fillRect/>
          </a:stretch>
        </p:blipFill>
        <p:spPr>
          <a:xfrm>
            <a:off x="25490779" y="17403263"/>
            <a:ext cx="3493222" cy="7762716"/>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45101F10-5202-9434-70D4-77427260EAF6}"/>
              </a:ext>
            </a:extLst>
          </p:cNvPr>
          <p:cNvPicPr>
            <a:picLocks noChangeAspect="1"/>
          </p:cNvPicPr>
          <p:nvPr/>
        </p:nvPicPr>
        <p:blipFill>
          <a:blip r:embed="rId12"/>
          <a:stretch>
            <a:fillRect/>
          </a:stretch>
        </p:blipFill>
        <p:spPr>
          <a:xfrm>
            <a:off x="18293459" y="25256714"/>
            <a:ext cx="3493222" cy="7762716"/>
          </a:xfrm>
          <a:prstGeom prst="rect">
            <a:avLst/>
          </a:prstGeom>
          <a:ln>
            <a:noFill/>
          </a:ln>
          <a:effectLst>
            <a:outerShdw blurRad="292100" dist="139700" dir="2700000" algn="tl" rotWithShape="0">
              <a:srgbClr val="333333">
                <a:alpha val="65000"/>
              </a:srgbClr>
            </a:outerShdw>
          </a:effectLst>
        </p:spPr>
      </p:pic>
      <p:pic>
        <p:nvPicPr>
          <p:cNvPr id="50" name="Picture 49">
            <a:extLst>
              <a:ext uri="{FF2B5EF4-FFF2-40B4-BE49-F238E27FC236}">
                <a16:creationId xmlns:a16="http://schemas.microsoft.com/office/drawing/2014/main" id="{806F9244-DA6F-2C2E-3F5C-ADD7E1765AB9}"/>
              </a:ext>
            </a:extLst>
          </p:cNvPr>
          <p:cNvPicPr>
            <a:picLocks noChangeAspect="1"/>
          </p:cNvPicPr>
          <p:nvPr/>
        </p:nvPicPr>
        <p:blipFill>
          <a:blip r:embed="rId13"/>
          <a:stretch>
            <a:fillRect/>
          </a:stretch>
        </p:blipFill>
        <p:spPr>
          <a:xfrm>
            <a:off x="21892119" y="25256714"/>
            <a:ext cx="3493222" cy="7762716"/>
          </a:xfrm>
          <a:prstGeom prst="rect">
            <a:avLst/>
          </a:prstGeom>
          <a:ln>
            <a:noFill/>
          </a:ln>
          <a:effectLst>
            <a:outerShdw blurRad="292100" dist="139700" dir="2700000" algn="tl" rotWithShape="0">
              <a:srgbClr val="333333">
                <a:alpha val="65000"/>
              </a:srgbClr>
            </a:outerShdw>
          </a:effectLst>
        </p:spPr>
      </p:pic>
      <p:pic>
        <p:nvPicPr>
          <p:cNvPr id="52" name="Picture 51">
            <a:extLst>
              <a:ext uri="{FF2B5EF4-FFF2-40B4-BE49-F238E27FC236}">
                <a16:creationId xmlns:a16="http://schemas.microsoft.com/office/drawing/2014/main" id="{1AF5068D-BB49-2960-F48B-590FEE740DA2}"/>
              </a:ext>
            </a:extLst>
          </p:cNvPr>
          <p:cNvPicPr>
            <a:picLocks noChangeAspect="1"/>
          </p:cNvPicPr>
          <p:nvPr/>
        </p:nvPicPr>
        <p:blipFill>
          <a:blip r:embed="rId14"/>
          <a:stretch>
            <a:fillRect/>
          </a:stretch>
        </p:blipFill>
        <p:spPr>
          <a:xfrm>
            <a:off x="25490779" y="25256714"/>
            <a:ext cx="3493222" cy="7762716"/>
          </a:xfrm>
          <a:prstGeom prst="rect">
            <a:avLst/>
          </a:prstGeom>
          <a:ln>
            <a:noFill/>
          </a:ln>
          <a:effectLst>
            <a:outerShdw blurRad="292100" dist="139700" dir="2700000" algn="tl" rotWithShape="0">
              <a:srgbClr val="333333">
                <a:alpha val="65000"/>
              </a:srgbClr>
            </a:outerShdw>
          </a:effectLst>
        </p:spPr>
      </p:pic>
      <p:pic>
        <p:nvPicPr>
          <p:cNvPr id="54" name="Picture 53">
            <a:extLst>
              <a:ext uri="{FF2B5EF4-FFF2-40B4-BE49-F238E27FC236}">
                <a16:creationId xmlns:a16="http://schemas.microsoft.com/office/drawing/2014/main" id="{98C74F5F-BDA3-7AE6-9E4F-206EF14FB929}"/>
              </a:ext>
            </a:extLst>
          </p:cNvPr>
          <p:cNvPicPr>
            <a:picLocks noChangeAspect="1"/>
          </p:cNvPicPr>
          <p:nvPr/>
        </p:nvPicPr>
        <p:blipFill>
          <a:blip r:embed="rId15"/>
          <a:stretch>
            <a:fillRect/>
          </a:stretch>
        </p:blipFill>
        <p:spPr>
          <a:xfrm>
            <a:off x="1709148" y="17403263"/>
            <a:ext cx="4244872" cy="3484770"/>
          </a:xfrm>
          <a:prstGeom prst="rect">
            <a:avLst/>
          </a:prstGeom>
          <a:ln>
            <a:noFill/>
          </a:ln>
          <a:effectLst>
            <a:outerShdw blurRad="292100" dist="139700" dir="2700000" algn="tl" rotWithShape="0">
              <a:srgbClr val="333333">
                <a:alpha val="65000"/>
              </a:srgbClr>
            </a:outerShdw>
          </a:effectLst>
        </p:spPr>
      </p:pic>
      <p:pic>
        <p:nvPicPr>
          <p:cNvPr id="55" name="Picture 54">
            <a:extLst>
              <a:ext uri="{FF2B5EF4-FFF2-40B4-BE49-F238E27FC236}">
                <a16:creationId xmlns:a16="http://schemas.microsoft.com/office/drawing/2014/main" id="{928CF70E-A29A-F4BD-3E07-243EFA4FF7C9}"/>
              </a:ext>
            </a:extLst>
          </p:cNvPr>
          <p:cNvPicPr>
            <a:picLocks noChangeAspect="1"/>
          </p:cNvPicPr>
          <p:nvPr/>
        </p:nvPicPr>
        <p:blipFill>
          <a:blip r:embed="rId16"/>
          <a:stretch>
            <a:fillRect/>
          </a:stretch>
        </p:blipFill>
        <p:spPr>
          <a:xfrm>
            <a:off x="6185244" y="17387751"/>
            <a:ext cx="6016436" cy="3484770"/>
          </a:xfrm>
          <a:prstGeom prst="rect">
            <a:avLst/>
          </a:prstGeom>
          <a:ln>
            <a:noFill/>
          </a:ln>
          <a:effectLst>
            <a:outerShdw blurRad="292100" dist="139700" dir="2700000" algn="tl" rotWithShape="0">
              <a:srgbClr val="333333">
                <a:alpha val="65000"/>
              </a:srgbClr>
            </a:outerShdw>
          </a:effectLst>
        </p:spPr>
      </p:pic>
      <p:pic>
        <p:nvPicPr>
          <p:cNvPr id="56" name="Picture 55">
            <a:extLst>
              <a:ext uri="{FF2B5EF4-FFF2-40B4-BE49-F238E27FC236}">
                <a16:creationId xmlns:a16="http://schemas.microsoft.com/office/drawing/2014/main" id="{85E23F9E-6D6E-6800-825D-A62324115825}"/>
              </a:ext>
            </a:extLst>
          </p:cNvPr>
          <p:cNvPicPr>
            <a:picLocks noChangeAspect="1"/>
          </p:cNvPicPr>
          <p:nvPr/>
        </p:nvPicPr>
        <p:blipFill>
          <a:blip r:embed="rId17"/>
          <a:stretch>
            <a:fillRect/>
          </a:stretch>
        </p:blipFill>
        <p:spPr>
          <a:xfrm>
            <a:off x="1709148" y="21703691"/>
            <a:ext cx="5197741" cy="2757322"/>
          </a:xfrm>
          <a:prstGeom prst="rect">
            <a:avLst/>
          </a:prstGeom>
          <a:ln>
            <a:noFill/>
          </a:ln>
          <a:effectLst>
            <a:outerShdw blurRad="292100" dist="139700" dir="2700000" algn="tl" rotWithShape="0">
              <a:srgbClr val="333333">
                <a:alpha val="65000"/>
              </a:srgbClr>
            </a:outerShdw>
          </a:effectLst>
        </p:spPr>
      </p:pic>
      <p:sp>
        <p:nvSpPr>
          <p:cNvPr id="57" name="TextBox 56">
            <a:extLst>
              <a:ext uri="{FF2B5EF4-FFF2-40B4-BE49-F238E27FC236}">
                <a16:creationId xmlns:a16="http://schemas.microsoft.com/office/drawing/2014/main" id="{20FD18D0-3E1D-77FA-6DB3-BB8830DF1C75}"/>
              </a:ext>
            </a:extLst>
          </p:cNvPr>
          <p:cNvSpPr txBox="1"/>
          <p:nvPr/>
        </p:nvSpPr>
        <p:spPr>
          <a:xfrm>
            <a:off x="744265" y="16741420"/>
            <a:ext cx="6118705" cy="646331"/>
          </a:xfrm>
          <a:prstGeom prst="rect">
            <a:avLst/>
          </a:prstGeom>
          <a:noFill/>
        </p:spPr>
        <p:txBody>
          <a:bodyPr wrap="square" rtlCol="0">
            <a:spAutoFit/>
          </a:bodyPr>
          <a:lstStyle/>
          <a:p>
            <a:pPr algn="ctr"/>
            <a:r>
              <a:rPr lang="en-IN" sz="3600" b="1" dirty="0">
                <a:solidFill>
                  <a:schemeClr val="tx2"/>
                </a:solidFill>
              </a:rPr>
              <a:t>Browser Extension UI</a:t>
            </a:r>
          </a:p>
        </p:txBody>
      </p:sp>
      <p:sp>
        <p:nvSpPr>
          <p:cNvPr id="58" name="Rectangle 57">
            <a:extLst>
              <a:ext uri="{FF2B5EF4-FFF2-40B4-BE49-F238E27FC236}">
                <a16:creationId xmlns:a16="http://schemas.microsoft.com/office/drawing/2014/main" id="{C0F36A3A-5CED-B098-5C99-5FECF34F3661}"/>
              </a:ext>
            </a:extLst>
          </p:cNvPr>
          <p:cNvSpPr/>
          <p:nvPr/>
        </p:nvSpPr>
        <p:spPr>
          <a:xfrm>
            <a:off x="8527290" y="18663920"/>
            <a:ext cx="1010920" cy="77548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0" name="Connector: Elbow 59">
            <a:extLst>
              <a:ext uri="{FF2B5EF4-FFF2-40B4-BE49-F238E27FC236}">
                <a16:creationId xmlns:a16="http://schemas.microsoft.com/office/drawing/2014/main" id="{2A4DF176-A7D2-6604-C403-56741A4A33B9}"/>
              </a:ext>
            </a:extLst>
          </p:cNvPr>
          <p:cNvCxnSpPr>
            <a:cxnSpLocks/>
            <a:stCxn id="58" idx="1"/>
            <a:endCxn id="63" idx="0"/>
          </p:cNvCxnSpPr>
          <p:nvPr/>
        </p:nvCxnSpPr>
        <p:spPr>
          <a:xfrm rot="10800000" flipV="1">
            <a:off x="6730706" y="19051662"/>
            <a:ext cx="1796584" cy="399107"/>
          </a:xfrm>
          <a:prstGeom prst="bent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A0A6BF5-85D7-9766-95A8-324C1B496FED}"/>
              </a:ext>
            </a:extLst>
          </p:cNvPr>
          <p:cNvSpPr txBox="1"/>
          <p:nvPr/>
        </p:nvSpPr>
        <p:spPr>
          <a:xfrm>
            <a:off x="5931886" y="19450770"/>
            <a:ext cx="1597640" cy="461665"/>
          </a:xfrm>
          <a:prstGeom prst="rect">
            <a:avLst/>
          </a:prstGeom>
          <a:noFill/>
        </p:spPr>
        <p:txBody>
          <a:bodyPr wrap="square" rtlCol="0">
            <a:spAutoFit/>
          </a:bodyPr>
          <a:lstStyle/>
          <a:p>
            <a:pPr algn="ctr"/>
            <a:r>
              <a:rPr lang="en-IN" sz="1200" b="1" dirty="0"/>
              <a:t>Urgency Pattern</a:t>
            </a:r>
          </a:p>
          <a:p>
            <a:pPr algn="ctr"/>
            <a:r>
              <a:rPr lang="en-IN" sz="1200" b="1" dirty="0"/>
              <a:t>Detected</a:t>
            </a:r>
          </a:p>
        </p:txBody>
      </p:sp>
      <p:sp>
        <p:nvSpPr>
          <p:cNvPr id="1029" name="TextBox 1028">
            <a:extLst>
              <a:ext uri="{FF2B5EF4-FFF2-40B4-BE49-F238E27FC236}">
                <a16:creationId xmlns:a16="http://schemas.microsoft.com/office/drawing/2014/main" id="{76D3A567-6C96-40AA-8F9B-8C2E21758DE5}"/>
              </a:ext>
            </a:extLst>
          </p:cNvPr>
          <p:cNvSpPr txBox="1"/>
          <p:nvPr/>
        </p:nvSpPr>
        <p:spPr>
          <a:xfrm>
            <a:off x="6041856" y="16756932"/>
            <a:ext cx="6118705" cy="646331"/>
          </a:xfrm>
          <a:prstGeom prst="rect">
            <a:avLst/>
          </a:prstGeom>
          <a:noFill/>
        </p:spPr>
        <p:txBody>
          <a:bodyPr wrap="square" rtlCol="0">
            <a:spAutoFit/>
          </a:bodyPr>
          <a:lstStyle/>
          <a:p>
            <a:pPr algn="ctr"/>
            <a:r>
              <a:rPr lang="en-IN" sz="3600" b="1" dirty="0">
                <a:solidFill>
                  <a:schemeClr val="tx2"/>
                </a:solidFill>
              </a:rPr>
              <a:t>Dark Patterns</a:t>
            </a:r>
          </a:p>
        </p:txBody>
      </p:sp>
      <p:sp>
        <p:nvSpPr>
          <p:cNvPr id="1030" name="TextBox 1029">
            <a:extLst>
              <a:ext uri="{FF2B5EF4-FFF2-40B4-BE49-F238E27FC236}">
                <a16:creationId xmlns:a16="http://schemas.microsoft.com/office/drawing/2014/main" id="{584EAABD-6C91-9880-92A3-687FCE385D1F}"/>
              </a:ext>
            </a:extLst>
          </p:cNvPr>
          <p:cNvSpPr txBox="1"/>
          <p:nvPr/>
        </p:nvSpPr>
        <p:spPr>
          <a:xfrm>
            <a:off x="4030794" y="21038750"/>
            <a:ext cx="6118705" cy="646331"/>
          </a:xfrm>
          <a:prstGeom prst="rect">
            <a:avLst/>
          </a:prstGeom>
          <a:noFill/>
        </p:spPr>
        <p:txBody>
          <a:bodyPr wrap="square" rtlCol="0">
            <a:spAutoFit/>
          </a:bodyPr>
          <a:lstStyle/>
          <a:p>
            <a:pPr algn="ctr"/>
            <a:r>
              <a:rPr lang="en-IN" sz="3600" b="1" dirty="0">
                <a:solidFill>
                  <a:schemeClr val="tx2"/>
                </a:solidFill>
              </a:rPr>
              <a:t>Dashboard</a:t>
            </a:r>
          </a:p>
        </p:txBody>
      </p:sp>
      <p:pic>
        <p:nvPicPr>
          <p:cNvPr id="1033" name="Picture 1032">
            <a:extLst>
              <a:ext uri="{FF2B5EF4-FFF2-40B4-BE49-F238E27FC236}">
                <a16:creationId xmlns:a16="http://schemas.microsoft.com/office/drawing/2014/main" id="{419F6E2F-C03C-1848-D058-9F6967DDCD8C}"/>
              </a:ext>
            </a:extLst>
          </p:cNvPr>
          <p:cNvPicPr>
            <a:picLocks noChangeAspect="1"/>
          </p:cNvPicPr>
          <p:nvPr/>
        </p:nvPicPr>
        <p:blipFill>
          <a:blip r:embed="rId18"/>
          <a:stretch>
            <a:fillRect/>
          </a:stretch>
        </p:blipFill>
        <p:spPr>
          <a:xfrm>
            <a:off x="6968407" y="21698476"/>
            <a:ext cx="5233273" cy="2762536"/>
          </a:xfrm>
          <a:prstGeom prst="rect">
            <a:avLst/>
          </a:prstGeom>
          <a:ln>
            <a:noFill/>
          </a:ln>
          <a:effectLst>
            <a:outerShdw blurRad="292100" dist="139700" dir="2700000" algn="tl" rotWithShape="0">
              <a:srgbClr val="333333">
                <a:alpha val="65000"/>
              </a:srgbClr>
            </a:outerShdw>
          </a:effectLst>
        </p:spPr>
      </p:pic>
      <p:pic>
        <p:nvPicPr>
          <p:cNvPr id="1035" name="Picture 1034">
            <a:extLst>
              <a:ext uri="{FF2B5EF4-FFF2-40B4-BE49-F238E27FC236}">
                <a16:creationId xmlns:a16="http://schemas.microsoft.com/office/drawing/2014/main" id="{31ED9C9A-3B0C-5DA9-6FC5-3E07E123D545}"/>
              </a:ext>
            </a:extLst>
          </p:cNvPr>
          <p:cNvPicPr>
            <a:picLocks noChangeAspect="1"/>
          </p:cNvPicPr>
          <p:nvPr/>
        </p:nvPicPr>
        <p:blipFill>
          <a:blip r:embed="rId19"/>
          <a:stretch>
            <a:fillRect/>
          </a:stretch>
        </p:blipFill>
        <p:spPr>
          <a:xfrm>
            <a:off x="1704037" y="24564400"/>
            <a:ext cx="5202852" cy="2757322"/>
          </a:xfrm>
          <a:prstGeom prst="rect">
            <a:avLst/>
          </a:prstGeom>
        </p:spPr>
      </p:pic>
      <p:cxnSp>
        <p:nvCxnSpPr>
          <p:cNvPr id="1037" name="Straight Connector 1036">
            <a:extLst>
              <a:ext uri="{FF2B5EF4-FFF2-40B4-BE49-F238E27FC236}">
                <a16:creationId xmlns:a16="http://schemas.microsoft.com/office/drawing/2014/main" id="{7150EFA4-1957-0FEE-65B8-C9A04405B66D}"/>
              </a:ext>
            </a:extLst>
          </p:cNvPr>
          <p:cNvCxnSpPr>
            <a:cxnSpLocks/>
          </p:cNvCxnSpPr>
          <p:nvPr/>
        </p:nvCxnSpPr>
        <p:spPr>
          <a:xfrm>
            <a:off x="12411991" y="17382065"/>
            <a:ext cx="0" cy="734248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487E76FA-DB1C-FAB2-5006-BE80FCC56B33}"/>
              </a:ext>
            </a:extLst>
          </p:cNvPr>
          <p:cNvCxnSpPr>
            <a:cxnSpLocks/>
          </p:cNvCxnSpPr>
          <p:nvPr/>
        </p:nvCxnSpPr>
        <p:spPr>
          <a:xfrm>
            <a:off x="18050791" y="17423885"/>
            <a:ext cx="0" cy="15799315"/>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055" name="Rectangle 1054">
            <a:extLst>
              <a:ext uri="{FF2B5EF4-FFF2-40B4-BE49-F238E27FC236}">
                <a16:creationId xmlns:a16="http://schemas.microsoft.com/office/drawing/2014/main" id="{27DC67C3-332B-78D0-3D42-18C3D965B5B3}"/>
              </a:ext>
            </a:extLst>
          </p:cNvPr>
          <p:cNvSpPr/>
          <p:nvPr/>
        </p:nvSpPr>
        <p:spPr>
          <a:xfrm>
            <a:off x="7110179" y="24724547"/>
            <a:ext cx="5669636" cy="4740586"/>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7" name="TextBox 1056">
            <a:extLst>
              <a:ext uri="{FF2B5EF4-FFF2-40B4-BE49-F238E27FC236}">
                <a16:creationId xmlns:a16="http://schemas.microsoft.com/office/drawing/2014/main" id="{C4D56187-8A14-B7D0-D773-30A340FEEA73}"/>
              </a:ext>
            </a:extLst>
          </p:cNvPr>
          <p:cNvSpPr txBox="1"/>
          <p:nvPr/>
        </p:nvSpPr>
        <p:spPr>
          <a:xfrm>
            <a:off x="20579377" y="16670892"/>
            <a:ext cx="6118705" cy="646331"/>
          </a:xfrm>
          <a:prstGeom prst="rect">
            <a:avLst/>
          </a:prstGeom>
          <a:noFill/>
        </p:spPr>
        <p:txBody>
          <a:bodyPr wrap="square" rtlCol="0">
            <a:spAutoFit/>
          </a:bodyPr>
          <a:lstStyle/>
          <a:p>
            <a:pPr algn="ctr"/>
            <a:r>
              <a:rPr lang="en-IN" sz="3600" b="1" dirty="0">
                <a:solidFill>
                  <a:schemeClr val="tx2"/>
                </a:solidFill>
              </a:rPr>
              <a:t>Mobile App UI with Chatbot</a:t>
            </a:r>
          </a:p>
        </p:txBody>
      </p:sp>
      <p:sp>
        <p:nvSpPr>
          <p:cNvPr id="1058" name="TextBox 1057">
            <a:extLst>
              <a:ext uri="{FF2B5EF4-FFF2-40B4-BE49-F238E27FC236}">
                <a16:creationId xmlns:a16="http://schemas.microsoft.com/office/drawing/2014/main" id="{95EE99B3-379E-CA61-A4C8-8CC0FBC4245A}"/>
              </a:ext>
            </a:extLst>
          </p:cNvPr>
          <p:cNvSpPr txBox="1"/>
          <p:nvPr/>
        </p:nvSpPr>
        <p:spPr>
          <a:xfrm>
            <a:off x="7312039" y="24827934"/>
            <a:ext cx="5233647" cy="4524315"/>
          </a:xfrm>
          <a:prstGeom prst="rect">
            <a:avLst/>
          </a:prstGeom>
          <a:noFill/>
        </p:spPr>
        <p:txBody>
          <a:bodyPr wrap="square" rtlCol="0">
            <a:spAutoFit/>
          </a:bodyPr>
          <a:lstStyle/>
          <a:p>
            <a:pPr algn="ctr"/>
            <a:r>
              <a:rPr lang="en-IN" sz="3600" b="1" dirty="0">
                <a:solidFill>
                  <a:schemeClr val="tx2"/>
                </a:solidFill>
              </a:rPr>
              <a:t>Dark Patterns Detected</a:t>
            </a:r>
          </a:p>
          <a:p>
            <a:pPr marL="571500" indent="-571500">
              <a:buFont typeface="Arial" panose="020B0604020202020204" pitchFamily="34" charset="0"/>
              <a:buChar char="•"/>
            </a:pPr>
            <a:r>
              <a:rPr lang="en-US" sz="3600" b="1" dirty="0">
                <a:solidFill>
                  <a:schemeClr val="tx2"/>
                </a:solidFill>
              </a:rPr>
              <a:t>Sneaking</a:t>
            </a:r>
          </a:p>
          <a:p>
            <a:pPr marL="571500" indent="-571500">
              <a:buFont typeface="Arial" panose="020B0604020202020204" pitchFamily="34" charset="0"/>
              <a:buChar char="•"/>
            </a:pPr>
            <a:r>
              <a:rPr lang="en-US" sz="3600" b="1" dirty="0">
                <a:solidFill>
                  <a:schemeClr val="tx2"/>
                </a:solidFill>
              </a:rPr>
              <a:t>Urgency</a:t>
            </a:r>
          </a:p>
          <a:p>
            <a:pPr marL="571500" indent="-571500">
              <a:buFont typeface="Arial" panose="020B0604020202020204" pitchFamily="34" charset="0"/>
              <a:buChar char="•"/>
            </a:pPr>
            <a:r>
              <a:rPr lang="en-US" sz="3600" b="1" dirty="0">
                <a:solidFill>
                  <a:schemeClr val="tx2"/>
                </a:solidFill>
              </a:rPr>
              <a:t>Misdirection</a:t>
            </a:r>
          </a:p>
          <a:p>
            <a:pPr marL="571500" indent="-571500">
              <a:buFont typeface="Arial" panose="020B0604020202020204" pitchFamily="34" charset="0"/>
              <a:buChar char="•"/>
            </a:pPr>
            <a:r>
              <a:rPr lang="en-US" sz="3600" b="1" dirty="0">
                <a:solidFill>
                  <a:schemeClr val="tx2"/>
                </a:solidFill>
              </a:rPr>
              <a:t>Count Down Timer</a:t>
            </a:r>
          </a:p>
          <a:p>
            <a:pPr marL="571500" indent="-571500">
              <a:buFont typeface="Arial" panose="020B0604020202020204" pitchFamily="34" charset="0"/>
              <a:buChar char="•"/>
            </a:pPr>
            <a:r>
              <a:rPr lang="en-US" sz="3600" b="1" dirty="0">
                <a:solidFill>
                  <a:schemeClr val="tx2"/>
                </a:solidFill>
              </a:rPr>
              <a:t>Privacy Terms Flagging</a:t>
            </a:r>
          </a:p>
          <a:p>
            <a:pPr marL="571500" indent="-571500">
              <a:buFont typeface="Arial" panose="020B0604020202020204" pitchFamily="34" charset="0"/>
              <a:buChar char="•"/>
            </a:pPr>
            <a:r>
              <a:rPr lang="en-US" sz="3600" b="1" dirty="0">
                <a:solidFill>
                  <a:schemeClr val="tx2"/>
                </a:solidFill>
              </a:rPr>
              <a:t>Scarcity</a:t>
            </a:r>
          </a:p>
          <a:p>
            <a:pPr marL="571500" indent="-571500">
              <a:buFont typeface="Arial" panose="020B0604020202020204" pitchFamily="34" charset="0"/>
              <a:buChar char="•"/>
            </a:pPr>
            <a:r>
              <a:rPr lang="en-US" sz="3600" b="1" dirty="0">
                <a:solidFill>
                  <a:schemeClr val="tx2"/>
                </a:solidFill>
              </a:rPr>
              <a:t>Social Proof</a:t>
            </a:r>
            <a:endParaRPr lang="en-IN" sz="3600" b="1" dirty="0">
              <a:solidFill>
                <a:schemeClr val="tx2"/>
              </a:solidFill>
            </a:endParaRPr>
          </a:p>
        </p:txBody>
      </p:sp>
      <p:cxnSp>
        <p:nvCxnSpPr>
          <p:cNvPr id="1059" name="Straight Connector 1058">
            <a:extLst>
              <a:ext uri="{FF2B5EF4-FFF2-40B4-BE49-F238E27FC236}">
                <a16:creationId xmlns:a16="http://schemas.microsoft.com/office/drawing/2014/main" id="{B0CF77E5-FB42-C560-C379-A5CCC3E5BF1D}"/>
              </a:ext>
            </a:extLst>
          </p:cNvPr>
          <p:cNvCxnSpPr>
            <a:cxnSpLocks/>
          </p:cNvCxnSpPr>
          <p:nvPr/>
        </p:nvCxnSpPr>
        <p:spPr>
          <a:xfrm flipH="1">
            <a:off x="1704037" y="27492398"/>
            <a:ext cx="37608" cy="609656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690DAFD4-4024-C236-BC7D-5AE83DB69766}"/>
              </a:ext>
            </a:extLst>
          </p:cNvPr>
          <p:cNvCxnSpPr>
            <a:cxnSpLocks/>
          </p:cNvCxnSpPr>
          <p:nvPr/>
        </p:nvCxnSpPr>
        <p:spPr>
          <a:xfrm>
            <a:off x="1704037" y="27492398"/>
            <a:ext cx="538611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F781F643-72A8-13DE-243D-5210489F66D7}"/>
              </a:ext>
            </a:extLst>
          </p:cNvPr>
          <p:cNvSpPr txBox="1"/>
          <p:nvPr/>
        </p:nvSpPr>
        <p:spPr>
          <a:xfrm>
            <a:off x="2043552" y="27648242"/>
            <a:ext cx="4843180" cy="1200329"/>
          </a:xfrm>
          <a:prstGeom prst="rect">
            <a:avLst/>
          </a:prstGeom>
          <a:noFill/>
        </p:spPr>
        <p:txBody>
          <a:bodyPr wrap="square" rtlCol="0">
            <a:spAutoFit/>
          </a:bodyPr>
          <a:lstStyle/>
          <a:p>
            <a:pPr algn="ctr"/>
            <a:r>
              <a:rPr lang="en-IN" sz="3600" b="1" dirty="0">
                <a:solidFill>
                  <a:schemeClr val="tx2"/>
                </a:solidFill>
              </a:rPr>
              <a:t>Technology Stack</a:t>
            </a:r>
          </a:p>
          <a:p>
            <a:pPr algn="ctr"/>
            <a:endParaRPr lang="en-IN" sz="3600" b="1" dirty="0">
              <a:solidFill>
                <a:schemeClr val="tx2"/>
              </a:solidFill>
            </a:endParaRPr>
          </a:p>
        </p:txBody>
      </p:sp>
      <p:pic>
        <p:nvPicPr>
          <p:cNvPr id="1064" name="Picture 4" descr="P92 IT Solutions - HTML, CSS and JavaScript">
            <a:extLst>
              <a:ext uri="{FF2B5EF4-FFF2-40B4-BE49-F238E27FC236}">
                <a16:creationId xmlns:a16="http://schemas.microsoft.com/office/drawing/2014/main" id="{EA8C2DEB-8631-4E9B-ADE4-F8D4BAC1C63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04322" y="28407622"/>
            <a:ext cx="4843180" cy="1319649"/>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6" descr="IT12A01: FUNDAMENTALS OF PYTHON PROGRAMMING (SF) (SYNCHRONOUS E-LEARNING) -  NTUC LearningHub">
            <a:extLst>
              <a:ext uri="{FF2B5EF4-FFF2-40B4-BE49-F238E27FC236}">
                <a16:creationId xmlns:a16="http://schemas.microsoft.com/office/drawing/2014/main" id="{C2F8D882-57DB-9F36-6D3A-B1223A1071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84656" y="30133777"/>
            <a:ext cx="2346138" cy="1319649"/>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8" descr="Developing in React Native - Devtop">
            <a:extLst>
              <a:ext uri="{FF2B5EF4-FFF2-40B4-BE49-F238E27FC236}">
                <a16:creationId xmlns:a16="http://schemas.microsoft.com/office/drawing/2014/main" id="{1B5F9BA3-0A5D-D9C9-440C-3577F01CD20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26316" y="30048916"/>
            <a:ext cx="2072225" cy="1361634"/>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10" descr="What Is the Future of Node.js? Node.js Benefits | LITSLINK Blog">
            <a:extLst>
              <a:ext uri="{FF2B5EF4-FFF2-40B4-BE49-F238E27FC236}">
                <a16:creationId xmlns:a16="http://schemas.microsoft.com/office/drawing/2014/main" id="{D0DC666B-A228-5AE0-7714-671065F9FD7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70427" y="31701853"/>
            <a:ext cx="2983762" cy="1705208"/>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12" descr="Flask Logo PNG Transparent &amp; SVG Vector - Freebie Supply">
            <a:extLst>
              <a:ext uri="{FF2B5EF4-FFF2-40B4-BE49-F238E27FC236}">
                <a16:creationId xmlns:a16="http://schemas.microsoft.com/office/drawing/2014/main" id="{A962B15D-0465-E434-6C48-A804A5AE41F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04911" y="30209753"/>
            <a:ext cx="1556928" cy="1167696"/>
          </a:xfrm>
          <a:prstGeom prst="rect">
            <a:avLst/>
          </a:prstGeom>
          <a:noFill/>
          <a:extLst>
            <a:ext uri="{909E8E84-426E-40DD-AFC4-6F175D3DCCD1}">
              <a14:hiddenFill xmlns:a14="http://schemas.microsoft.com/office/drawing/2010/main">
                <a:solidFill>
                  <a:srgbClr val="FFFFFF"/>
                </a:solidFill>
              </a14:hiddenFill>
            </a:ext>
          </a:extLst>
        </p:spPr>
      </p:pic>
      <p:cxnSp>
        <p:nvCxnSpPr>
          <p:cNvPr id="1070" name="Straight Connector 1069">
            <a:extLst>
              <a:ext uri="{FF2B5EF4-FFF2-40B4-BE49-F238E27FC236}">
                <a16:creationId xmlns:a16="http://schemas.microsoft.com/office/drawing/2014/main" id="{2C09F1B7-8FD9-1C3F-FB4D-54042F98384D}"/>
              </a:ext>
            </a:extLst>
          </p:cNvPr>
          <p:cNvCxnSpPr>
            <a:cxnSpLocks/>
          </p:cNvCxnSpPr>
          <p:nvPr/>
        </p:nvCxnSpPr>
        <p:spPr>
          <a:xfrm>
            <a:off x="1704037" y="33588960"/>
            <a:ext cx="5859951"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pic>
        <p:nvPicPr>
          <p:cNvPr id="1074" name="Picture 18" descr="Introducing Gemini: Google's Most Capable AI Model | by Nitin Kushwaha |  Dec, 2023 | Medium">
            <a:extLst>
              <a:ext uri="{FF2B5EF4-FFF2-40B4-BE49-F238E27FC236}">
                <a16:creationId xmlns:a16="http://schemas.microsoft.com/office/drawing/2014/main" id="{35E0B8D5-81D0-8043-D4B6-7C6CE1F6AD1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22941" y="31562368"/>
            <a:ext cx="2453383" cy="1841673"/>
          </a:xfrm>
          <a:prstGeom prst="rect">
            <a:avLst/>
          </a:prstGeom>
          <a:noFill/>
          <a:extLst>
            <a:ext uri="{909E8E84-426E-40DD-AFC4-6F175D3DCCD1}">
              <a14:hiddenFill xmlns:a14="http://schemas.microsoft.com/office/drawing/2010/main">
                <a:solidFill>
                  <a:srgbClr val="FFFFFF"/>
                </a:solidFill>
              </a14:hiddenFill>
            </a:ext>
          </a:extLst>
        </p:spPr>
      </p:pic>
      <p:cxnSp>
        <p:nvCxnSpPr>
          <p:cNvPr id="1075" name="Straight Connector 1074">
            <a:extLst>
              <a:ext uri="{FF2B5EF4-FFF2-40B4-BE49-F238E27FC236}">
                <a16:creationId xmlns:a16="http://schemas.microsoft.com/office/drawing/2014/main" id="{232BEB14-64AA-2267-5CD0-D2C56E329EEE}"/>
              </a:ext>
            </a:extLst>
          </p:cNvPr>
          <p:cNvCxnSpPr>
            <a:cxnSpLocks/>
          </p:cNvCxnSpPr>
          <p:nvPr/>
        </p:nvCxnSpPr>
        <p:spPr>
          <a:xfrm>
            <a:off x="7534431" y="29434923"/>
            <a:ext cx="25916" cy="4154037"/>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079" name="Rectangle 1078">
            <a:extLst>
              <a:ext uri="{FF2B5EF4-FFF2-40B4-BE49-F238E27FC236}">
                <a16:creationId xmlns:a16="http://schemas.microsoft.com/office/drawing/2014/main" id="{D7590F01-7DBD-4CAE-A621-61F1B64FB943}"/>
              </a:ext>
            </a:extLst>
          </p:cNvPr>
          <p:cNvSpPr/>
          <p:nvPr/>
        </p:nvSpPr>
        <p:spPr>
          <a:xfrm>
            <a:off x="17631509" y="33223200"/>
            <a:ext cx="7178373" cy="2499359"/>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0" name="TextBox 1079">
            <a:extLst>
              <a:ext uri="{FF2B5EF4-FFF2-40B4-BE49-F238E27FC236}">
                <a16:creationId xmlns:a16="http://schemas.microsoft.com/office/drawing/2014/main" id="{E3BC7D74-DE42-EFB9-B627-EB9384025C3F}"/>
              </a:ext>
            </a:extLst>
          </p:cNvPr>
          <p:cNvSpPr txBox="1"/>
          <p:nvPr/>
        </p:nvSpPr>
        <p:spPr>
          <a:xfrm>
            <a:off x="18517657" y="33377845"/>
            <a:ext cx="5233647" cy="646331"/>
          </a:xfrm>
          <a:prstGeom prst="rect">
            <a:avLst/>
          </a:prstGeom>
          <a:noFill/>
        </p:spPr>
        <p:txBody>
          <a:bodyPr wrap="square" rtlCol="0">
            <a:spAutoFit/>
          </a:bodyPr>
          <a:lstStyle/>
          <a:p>
            <a:pPr algn="ctr"/>
            <a:r>
              <a:rPr lang="en-IN" sz="3600" b="1" dirty="0">
                <a:solidFill>
                  <a:schemeClr val="tx2"/>
                </a:solidFill>
              </a:rPr>
              <a:t>Browser Compatibility</a:t>
            </a:r>
          </a:p>
        </p:txBody>
      </p:sp>
      <p:pic>
        <p:nvPicPr>
          <p:cNvPr id="1083" name="Picture 24" descr="Chrome Logo and symbol, meaning, history, PNG, brand">
            <a:extLst>
              <a:ext uri="{FF2B5EF4-FFF2-40B4-BE49-F238E27FC236}">
                <a16:creationId xmlns:a16="http://schemas.microsoft.com/office/drawing/2014/main" id="{70196612-43DA-335E-78C1-C10A40473D0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547573" y="34155945"/>
            <a:ext cx="2492451" cy="1401946"/>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26" descr="brave&quot; Icon - Download for free – Iconduck">
            <a:extLst>
              <a:ext uri="{FF2B5EF4-FFF2-40B4-BE49-F238E27FC236}">
                <a16:creationId xmlns:a16="http://schemas.microsoft.com/office/drawing/2014/main" id="{36422AC9-0548-CF55-DFDE-CDACFB83690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783120" y="34155945"/>
            <a:ext cx="1194530" cy="1401947"/>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28" descr="Microsoft Edge: AI browser - Apps on Google Play">
            <a:extLst>
              <a:ext uri="{FF2B5EF4-FFF2-40B4-BE49-F238E27FC236}">
                <a16:creationId xmlns:a16="http://schemas.microsoft.com/office/drawing/2014/main" id="{A7E3CCC8-D15F-C2FF-3C91-FB4175C5D46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134481" y="33937942"/>
            <a:ext cx="1727010" cy="172701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30" descr="Opera (web browser) - Wikipedia">
            <a:extLst>
              <a:ext uri="{FF2B5EF4-FFF2-40B4-BE49-F238E27FC236}">
                <a16:creationId xmlns:a16="http://schemas.microsoft.com/office/drawing/2014/main" id="{DCB5AA5D-1337-D56D-221C-7669B1DF631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3018322" y="34180476"/>
            <a:ext cx="1352883" cy="1352883"/>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32" descr="Custom iOS App Development Services | iOS App Solutions Company">
            <a:extLst>
              <a:ext uri="{FF2B5EF4-FFF2-40B4-BE49-F238E27FC236}">
                <a16:creationId xmlns:a16="http://schemas.microsoft.com/office/drawing/2014/main" id="{E44B9946-0C2E-5118-8EB1-63F41B7BC03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871527" y="35315382"/>
            <a:ext cx="2595334" cy="2111412"/>
          </a:xfrm>
          <a:prstGeom prst="rect">
            <a:avLst/>
          </a:prstGeom>
          <a:noFill/>
          <a:extLst>
            <a:ext uri="{909E8E84-426E-40DD-AFC4-6F175D3DCCD1}">
              <a14:hiddenFill xmlns:a14="http://schemas.microsoft.com/office/drawing/2010/main">
                <a:solidFill>
                  <a:srgbClr val="FFFFFF"/>
                </a:solidFill>
              </a14:hiddenFill>
            </a:ext>
          </a:extLst>
        </p:spPr>
      </p:pic>
      <p:sp>
        <p:nvSpPr>
          <p:cNvPr id="1088" name="Rectangle 1087">
            <a:extLst>
              <a:ext uri="{FF2B5EF4-FFF2-40B4-BE49-F238E27FC236}">
                <a16:creationId xmlns:a16="http://schemas.microsoft.com/office/drawing/2014/main" id="{FCC0C95A-6E43-5185-89CD-391B498A30A0}"/>
              </a:ext>
            </a:extLst>
          </p:cNvPr>
          <p:cNvSpPr/>
          <p:nvPr/>
        </p:nvSpPr>
        <p:spPr>
          <a:xfrm>
            <a:off x="24966713" y="33223200"/>
            <a:ext cx="4404963" cy="4370755"/>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9" name="TextBox 1088">
            <a:extLst>
              <a:ext uri="{FF2B5EF4-FFF2-40B4-BE49-F238E27FC236}">
                <a16:creationId xmlns:a16="http://schemas.microsoft.com/office/drawing/2014/main" id="{D0CCCC71-F54E-D050-D70D-854317662198}"/>
              </a:ext>
            </a:extLst>
          </p:cNvPr>
          <p:cNvSpPr txBox="1"/>
          <p:nvPr/>
        </p:nvSpPr>
        <p:spPr>
          <a:xfrm>
            <a:off x="24417611" y="33444442"/>
            <a:ext cx="5233647" cy="646331"/>
          </a:xfrm>
          <a:prstGeom prst="rect">
            <a:avLst/>
          </a:prstGeom>
          <a:noFill/>
        </p:spPr>
        <p:txBody>
          <a:bodyPr wrap="square" rtlCol="0">
            <a:spAutoFit/>
          </a:bodyPr>
          <a:lstStyle/>
          <a:p>
            <a:pPr algn="ctr"/>
            <a:r>
              <a:rPr lang="en-IN" sz="3600" b="1" dirty="0">
                <a:solidFill>
                  <a:schemeClr val="tx2"/>
                </a:solidFill>
              </a:rPr>
              <a:t>OS Compatibility</a:t>
            </a:r>
          </a:p>
        </p:txBody>
      </p:sp>
      <p:pic>
        <p:nvPicPr>
          <p:cNvPr id="1090" name="Picture 34" descr="How to check the Android version you have, including on Samsung Galaxy">
            <a:extLst>
              <a:ext uri="{FF2B5EF4-FFF2-40B4-BE49-F238E27FC236}">
                <a16:creationId xmlns:a16="http://schemas.microsoft.com/office/drawing/2014/main" id="{B078C953-A4BB-8666-8144-818B4501EF3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459914" y="34180476"/>
            <a:ext cx="3418560" cy="1281960"/>
          </a:xfrm>
          <a:prstGeom prst="rect">
            <a:avLst/>
          </a:prstGeom>
          <a:noFill/>
          <a:extLst>
            <a:ext uri="{909E8E84-426E-40DD-AFC4-6F175D3DCCD1}">
              <a14:hiddenFill xmlns:a14="http://schemas.microsoft.com/office/drawing/2010/main">
                <a:solidFill>
                  <a:srgbClr val="FFFFFF"/>
                </a:solidFill>
              </a14:hiddenFill>
            </a:ext>
          </a:extLst>
        </p:spPr>
      </p:pic>
      <p:sp>
        <p:nvSpPr>
          <p:cNvPr id="1095" name="TextBox 1094">
            <a:extLst>
              <a:ext uri="{FF2B5EF4-FFF2-40B4-BE49-F238E27FC236}">
                <a16:creationId xmlns:a16="http://schemas.microsoft.com/office/drawing/2014/main" id="{F5E393AC-CF3A-9EAD-2961-DACC6E85BFA0}"/>
              </a:ext>
            </a:extLst>
          </p:cNvPr>
          <p:cNvSpPr txBox="1"/>
          <p:nvPr/>
        </p:nvSpPr>
        <p:spPr>
          <a:xfrm>
            <a:off x="12081556" y="16804101"/>
            <a:ext cx="6118705" cy="646331"/>
          </a:xfrm>
          <a:prstGeom prst="rect">
            <a:avLst/>
          </a:prstGeom>
          <a:noFill/>
        </p:spPr>
        <p:txBody>
          <a:bodyPr wrap="square" rtlCol="0">
            <a:spAutoFit/>
          </a:bodyPr>
          <a:lstStyle/>
          <a:p>
            <a:pPr algn="ctr"/>
            <a:r>
              <a:rPr lang="en-IN" sz="3600" b="1" dirty="0" err="1">
                <a:solidFill>
                  <a:schemeClr val="tx2"/>
                </a:solidFill>
              </a:rPr>
              <a:t>WorkFlow</a:t>
            </a:r>
            <a:endParaRPr lang="en-IN" sz="3600" b="1" dirty="0">
              <a:solidFill>
                <a:schemeClr val="tx2"/>
              </a:solidFill>
            </a:endParaRPr>
          </a:p>
        </p:txBody>
      </p:sp>
      <p:pic>
        <p:nvPicPr>
          <p:cNvPr id="1097" name="Picture 1096">
            <a:extLst>
              <a:ext uri="{FF2B5EF4-FFF2-40B4-BE49-F238E27FC236}">
                <a16:creationId xmlns:a16="http://schemas.microsoft.com/office/drawing/2014/main" id="{84EC0392-C0F5-5E2F-C0AC-DAF40FBCFECE}"/>
              </a:ext>
            </a:extLst>
          </p:cNvPr>
          <p:cNvPicPr>
            <a:picLocks noChangeAspect="1"/>
          </p:cNvPicPr>
          <p:nvPr/>
        </p:nvPicPr>
        <p:blipFill>
          <a:blip r:embed="rId32"/>
          <a:stretch>
            <a:fillRect/>
          </a:stretch>
        </p:blipFill>
        <p:spPr>
          <a:xfrm>
            <a:off x="13023235" y="17403263"/>
            <a:ext cx="4524338" cy="12011039"/>
          </a:xfrm>
          <a:prstGeom prst="rect">
            <a:avLst/>
          </a:prstGeom>
        </p:spPr>
      </p:pic>
      <p:sp>
        <p:nvSpPr>
          <p:cNvPr id="1098" name="Rectangle 1097">
            <a:extLst>
              <a:ext uri="{FF2B5EF4-FFF2-40B4-BE49-F238E27FC236}">
                <a16:creationId xmlns:a16="http://schemas.microsoft.com/office/drawing/2014/main" id="{B7CFE3BB-9719-3293-0270-C9DD045C1D8C}"/>
              </a:ext>
            </a:extLst>
          </p:cNvPr>
          <p:cNvSpPr/>
          <p:nvPr/>
        </p:nvSpPr>
        <p:spPr>
          <a:xfrm>
            <a:off x="7775985" y="29688585"/>
            <a:ext cx="9596203" cy="6033973"/>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9" name="TextBox 1098">
            <a:extLst>
              <a:ext uri="{FF2B5EF4-FFF2-40B4-BE49-F238E27FC236}">
                <a16:creationId xmlns:a16="http://schemas.microsoft.com/office/drawing/2014/main" id="{42470528-15DB-860F-207B-1FA15FB1A1BA}"/>
              </a:ext>
            </a:extLst>
          </p:cNvPr>
          <p:cNvSpPr txBox="1"/>
          <p:nvPr/>
        </p:nvSpPr>
        <p:spPr>
          <a:xfrm>
            <a:off x="7980237" y="29889736"/>
            <a:ext cx="9158070" cy="7294305"/>
          </a:xfrm>
          <a:prstGeom prst="rect">
            <a:avLst/>
          </a:prstGeom>
          <a:noFill/>
        </p:spPr>
        <p:txBody>
          <a:bodyPr wrap="square" rtlCol="0">
            <a:spAutoFit/>
          </a:bodyPr>
          <a:lstStyle/>
          <a:p>
            <a:pPr algn="ctr"/>
            <a:r>
              <a:rPr lang="en-IN" sz="3600" b="1" dirty="0">
                <a:solidFill>
                  <a:schemeClr val="tx2"/>
                </a:solidFill>
              </a:rPr>
              <a:t>Features</a:t>
            </a:r>
          </a:p>
          <a:p>
            <a:pPr marL="571500" indent="-571500">
              <a:buFont typeface="Arial" panose="020B0604020202020204" pitchFamily="34" charset="0"/>
              <a:buChar char="•"/>
            </a:pPr>
            <a:r>
              <a:rPr lang="en-US" sz="3600" b="1" dirty="0">
                <a:solidFill>
                  <a:schemeClr val="tx2"/>
                </a:solidFill>
              </a:rPr>
              <a:t>Detecting and </a:t>
            </a:r>
            <a:r>
              <a:rPr lang="en-US" sz="3600" b="1" dirty="0" err="1">
                <a:solidFill>
                  <a:schemeClr val="tx2"/>
                </a:solidFill>
              </a:rPr>
              <a:t>Categorising</a:t>
            </a:r>
            <a:r>
              <a:rPr lang="en-US" sz="3600" b="1" dirty="0">
                <a:solidFill>
                  <a:schemeClr val="tx2"/>
                </a:solidFill>
              </a:rPr>
              <a:t> Dark Patterns</a:t>
            </a:r>
          </a:p>
          <a:p>
            <a:pPr marL="571500" indent="-571500">
              <a:buFont typeface="Arial" panose="020B0604020202020204" pitchFamily="34" charset="0"/>
              <a:buChar char="•"/>
            </a:pPr>
            <a:r>
              <a:rPr lang="en-US" sz="3600" b="1" dirty="0">
                <a:solidFill>
                  <a:schemeClr val="tx2"/>
                </a:solidFill>
              </a:rPr>
              <a:t>Blurring Dark Patterns</a:t>
            </a:r>
          </a:p>
          <a:p>
            <a:pPr marL="571500" indent="-571500">
              <a:buFont typeface="Arial" panose="020B0604020202020204" pitchFamily="34" charset="0"/>
              <a:buChar char="•"/>
            </a:pPr>
            <a:r>
              <a:rPr lang="en-US" sz="3600" b="1" dirty="0" err="1">
                <a:solidFill>
                  <a:schemeClr val="tx2"/>
                </a:solidFill>
              </a:rPr>
              <a:t>Analysing</a:t>
            </a:r>
            <a:r>
              <a:rPr lang="en-US" sz="3600" b="1" dirty="0">
                <a:solidFill>
                  <a:schemeClr val="tx2"/>
                </a:solidFill>
              </a:rPr>
              <a:t> the History of Dark Patterns</a:t>
            </a:r>
          </a:p>
          <a:p>
            <a:pPr marL="571500" indent="-571500">
              <a:buFont typeface="Arial" panose="020B0604020202020204" pitchFamily="34" charset="0"/>
              <a:buChar char="•"/>
            </a:pPr>
            <a:r>
              <a:rPr lang="en-US" sz="3600" b="1" dirty="0">
                <a:solidFill>
                  <a:schemeClr val="tx2"/>
                </a:solidFill>
              </a:rPr>
              <a:t>Receiving Feedback from Users</a:t>
            </a:r>
          </a:p>
          <a:p>
            <a:pPr marL="571500" indent="-571500">
              <a:buFont typeface="Arial" panose="020B0604020202020204" pitchFamily="34" charset="0"/>
              <a:buChar char="•"/>
            </a:pPr>
            <a:r>
              <a:rPr lang="en-US" sz="3600" b="1" dirty="0">
                <a:solidFill>
                  <a:schemeClr val="tx2"/>
                </a:solidFill>
              </a:rPr>
              <a:t>Retraining the model and Improving the Accuracy</a:t>
            </a:r>
          </a:p>
          <a:p>
            <a:pPr marL="571500" indent="-571500">
              <a:buFont typeface="Arial" panose="020B0604020202020204" pitchFamily="34" charset="0"/>
              <a:buChar char="•"/>
            </a:pPr>
            <a:r>
              <a:rPr lang="en-US" sz="3600" b="1" dirty="0">
                <a:solidFill>
                  <a:schemeClr val="tx2"/>
                </a:solidFill>
              </a:rPr>
              <a:t>Gemini API to </a:t>
            </a:r>
            <a:r>
              <a:rPr lang="en-US" sz="3600" b="1" dirty="0" err="1">
                <a:solidFill>
                  <a:schemeClr val="tx2"/>
                </a:solidFill>
              </a:rPr>
              <a:t>analyse</a:t>
            </a:r>
            <a:r>
              <a:rPr lang="en-US" sz="3600" b="1" dirty="0">
                <a:solidFill>
                  <a:schemeClr val="tx2"/>
                </a:solidFill>
              </a:rPr>
              <a:t> Screenshots</a:t>
            </a:r>
          </a:p>
          <a:p>
            <a:pPr marL="571500" indent="-571500">
              <a:buFont typeface="Arial" panose="020B0604020202020204" pitchFamily="34" charset="0"/>
              <a:buChar char="•"/>
            </a:pPr>
            <a:r>
              <a:rPr lang="en-US" sz="3600" b="1" dirty="0">
                <a:solidFill>
                  <a:schemeClr val="tx2"/>
                </a:solidFill>
              </a:rPr>
              <a:t>NLP Voice Enabled Bot</a:t>
            </a:r>
          </a:p>
          <a:p>
            <a:pPr marL="571500" indent="-571500">
              <a:buFont typeface="Arial" panose="020B0604020202020204" pitchFamily="34" charset="0"/>
              <a:buChar char="•"/>
            </a:pPr>
            <a:r>
              <a:rPr lang="en-US" sz="3600" b="1" dirty="0">
                <a:solidFill>
                  <a:schemeClr val="tx2"/>
                </a:solidFill>
              </a:rPr>
              <a:t>Privacy Policy Analysis</a:t>
            </a:r>
          </a:p>
          <a:p>
            <a:pPr marL="571500" indent="-571500">
              <a:buFont typeface="Arial" panose="020B0604020202020204" pitchFamily="34" charset="0"/>
              <a:buChar char="•"/>
            </a:pPr>
            <a:endParaRPr lang="en-US" sz="3600" b="1" dirty="0">
              <a:solidFill>
                <a:schemeClr val="tx2"/>
              </a:solidFill>
            </a:endParaRPr>
          </a:p>
          <a:p>
            <a:pPr marL="571500" indent="-571500">
              <a:buFont typeface="Arial" panose="020B0604020202020204" pitchFamily="34" charset="0"/>
              <a:buChar char="•"/>
            </a:pPr>
            <a:endParaRPr lang="en-US" sz="3600" b="1" dirty="0">
              <a:solidFill>
                <a:schemeClr val="tx2"/>
              </a:solidFill>
            </a:endParaRPr>
          </a:p>
          <a:p>
            <a:pPr marL="571500" indent="-571500">
              <a:buFont typeface="Arial" panose="020B0604020202020204" pitchFamily="34" charset="0"/>
              <a:buChar char="•"/>
            </a:pPr>
            <a:endParaRPr lang="en-IN" sz="3600" b="1" dirty="0">
              <a:solidFill>
                <a:schemeClr val="tx2"/>
              </a:solidFill>
            </a:endParaRPr>
          </a:p>
        </p:txBody>
      </p:sp>
      <p:sp>
        <p:nvSpPr>
          <p:cNvPr id="1100" name="Arrow: Chevron 1099">
            <a:extLst>
              <a:ext uri="{FF2B5EF4-FFF2-40B4-BE49-F238E27FC236}">
                <a16:creationId xmlns:a16="http://schemas.microsoft.com/office/drawing/2014/main" id="{2EAF71CF-1C12-6AFB-A236-9CAA7ECEEC23}"/>
              </a:ext>
            </a:extLst>
          </p:cNvPr>
          <p:cNvSpPr/>
          <p:nvPr/>
        </p:nvSpPr>
        <p:spPr>
          <a:xfrm>
            <a:off x="20806108" y="35962169"/>
            <a:ext cx="3695814" cy="1631786"/>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bg1"/>
                </a:solidFill>
              </a:rPr>
              <a:t>Social Proof</a:t>
            </a:r>
          </a:p>
        </p:txBody>
      </p:sp>
      <p:sp>
        <p:nvSpPr>
          <p:cNvPr id="1108" name="Arrow: Chevron 1107">
            <a:extLst>
              <a:ext uri="{FF2B5EF4-FFF2-40B4-BE49-F238E27FC236}">
                <a16:creationId xmlns:a16="http://schemas.microsoft.com/office/drawing/2014/main" id="{D787002D-1BBF-80AF-6CCD-9CA26A052D98}"/>
              </a:ext>
            </a:extLst>
          </p:cNvPr>
          <p:cNvSpPr/>
          <p:nvPr/>
        </p:nvSpPr>
        <p:spPr>
          <a:xfrm>
            <a:off x="17815878" y="35962169"/>
            <a:ext cx="3695814" cy="1631786"/>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bg1"/>
                </a:solidFill>
              </a:rPr>
              <a:t>Scarcity</a:t>
            </a:r>
          </a:p>
        </p:txBody>
      </p:sp>
      <p:sp>
        <p:nvSpPr>
          <p:cNvPr id="1109" name="Arrow: Chevron 1108">
            <a:extLst>
              <a:ext uri="{FF2B5EF4-FFF2-40B4-BE49-F238E27FC236}">
                <a16:creationId xmlns:a16="http://schemas.microsoft.com/office/drawing/2014/main" id="{3A081CA1-C38B-75A0-81A2-BD7FA007A620}"/>
              </a:ext>
            </a:extLst>
          </p:cNvPr>
          <p:cNvSpPr/>
          <p:nvPr/>
        </p:nvSpPr>
        <p:spPr>
          <a:xfrm>
            <a:off x="14832555" y="35966657"/>
            <a:ext cx="3695814" cy="1627298"/>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bg1"/>
                </a:solidFill>
              </a:rPr>
              <a:t>Privacy Terms Flagging</a:t>
            </a:r>
          </a:p>
        </p:txBody>
      </p:sp>
      <p:sp>
        <p:nvSpPr>
          <p:cNvPr id="1110" name="Arrow: Chevron 1109">
            <a:extLst>
              <a:ext uri="{FF2B5EF4-FFF2-40B4-BE49-F238E27FC236}">
                <a16:creationId xmlns:a16="http://schemas.microsoft.com/office/drawing/2014/main" id="{275478E9-2D23-5645-2C96-A3A7686FC913}"/>
              </a:ext>
            </a:extLst>
          </p:cNvPr>
          <p:cNvSpPr/>
          <p:nvPr/>
        </p:nvSpPr>
        <p:spPr>
          <a:xfrm>
            <a:off x="12356342" y="35996841"/>
            <a:ext cx="3142795" cy="1597114"/>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bg1"/>
                </a:solidFill>
              </a:rPr>
              <a:t>Count</a:t>
            </a:r>
          </a:p>
          <a:p>
            <a:pPr algn="ctr"/>
            <a:r>
              <a:rPr lang="en-IN" sz="3600" dirty="0">
                <a:solidFill>
                  <a:schemeClr val="bg1"/>
                </a:solidFill>
              </a:rPr>
              <a:t>Down</a:t>
            </a:r>
          </a:p>
          <a:p>
            <a:pPr algn="ctr"/>
            <a:r>
              <a:rPr lang="en-IN" sz="3600" dirty="0">
                <a:solidFill>
                  <a:schemeClr val="bg1"/>
                </a:solidFill>
              </a:rPr>
              <a:t>Timer</a:t>
            </a:r>
          </a:p>
        </p:txBody>
      </p:sp>
      <p:sp>
        <p:nvSpPr>
          <p:cNvPr id="1111" name="Arrow: Chevron 1110">
            <a:extLst>
              <a:ext uri="{FF2B5EF4-FFF2-40B4-BE49-F238E27FC236}">
                <a16:creationId xmlns:a16="http://schemas.microsoft.com/office/drawing/2014/main" id="{A3271E01-2745-71B0-E9F7-4479166678A3}"/>
              </a:ext>
            </a:extLst>
          </p:cNvPr>
          <p:cNvSpPr/>
          <p:nvPr/>
        </p:nvSpPr>
        <p:spPr>
          <a:xfrm>
            <a:off x="8797985" y="35962169"/>
            <a:ext cx="4177252" cy="1631786"/>
          </a:xfrm>
          <a:prstGeom prst="chevron">
            <a:avLst>
              <a:gd name="adj" fmla="val 50000"/>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bg1"/>
                </a:solidFill>
              </a:rPr>
              <a:t>Misdirection</a:t>
            </a:r>
          </a:p>
        </p:txBody>
      </p:sp>
      <p:sp>
        <p:nvSpPr>
          <p:cNvPr id="1112" name="Arrow: Chevron 1111">
            <a:extLst>
              <a:ext uri="{FF2B5EF4-FFF2-40B4-BE49-F238E27FC236}">
                <a16:creationId xmlns:a16="http://schemas.microsoft.com/office/drawing/2014/main" id="{7708CB04-8AEA-0E33-A499-4BBF805F6A8B}"/>
              </a:ext>
            </a:extLst>
          </p:cNvPr>
          <p:cNvSpPr/>
          <p:nvPr/>
        </p:nvSpPr>
        <p:spPr>
          <a:xfrm>
            <a:off x="5868771" y="35962169"/>
            <a:ext cx="3651443" cy="1631786"/>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bg1"/>
                </a:solidFill>
              </a:rPr>
              <a:t>Urgency</a:t>
            </a:r>
          </a:p>
        </p:txBody>
      </p:sp>
      <p:sp>
        <p:nvSpPr>
          <p:cNvPr id="1113" name="Arrow: Chevron 1112">
            <a:extLst>
              <a:ext uri="{FF2B5EF4-FFF2-40B4-BE49-F238E27FC236}">
                <a16:creationId xmlns:a16="http://schemas.microsoft.com/office/drawing/2014/main" id="{7060B1CF-3AF2-60AF-5F15-30D004FB4753}"/>
              </a:ext>
            </a:extLst>
          </p:cNvPr>
          <p:cNvSpPr/>
          <p:nvPr/>
        </p:nvSpPr>
        <p:spPr>
          <a:xfrm>
            <a:off x="2857725" y="35962169"/>
            <a:ext cx="3679167" cy="1631786"/>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bg1"/>
                </a:solidFill>
              </a:rPr>
              <a:t>Sneaking</a:t>
            </a:r>
          </a:p>
        </p:txBody>
      </p:sp>
      <p:sp>
        <p:nvSpPr>
          <p:cNvPr id="1114" name="Rectangle 1113">
            <a:extLst>
              <a:ext uri="{FF2B5EF4-FFF2-40B4-BE49-F238E27FC236}">
                <a16:creationId xmlns:a16="http://schemas.microsoft.com/office/drawing/2014/main" id="{E5FEF134-8341-CE1B-F3AB-E5595A7CCA10}"/>
              </a:ext>
            </a:extLst>
          </p:cNvPr>
          <p:cNvSpPr/>
          <p:nvPr/>
        </p:nvSpPr>
        <p:spPr>
          <a:xfrm>
            <a:off x="1709319" y="33818758"/>
            <a:ext cx="5820208" cy="1903799"/>
          </a:xfrm>
          <a:prstGeom prst="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5" name="TextBox 1114">
            <a:extLst>
              <a:ext uri="{FF2B5EF4-FFF2-40B4-BE49-F238E27FC236}">
                <a16:creationId xmlns:a16="http://schemas.microsoft.com/office/drawing/2014/main" id="{BB1E59DD-FBE4-2BCC-77A1-B30A5B74E3EF}"/>
              </a:ext>
            </a:extLst>
          </p:cNvPr>
          <p:cNvSpPr txBox="1"/>
          <p:nvPr/>
        </p:nvSpPr>
        <p:spPr>
          <a:xfrm>
            <a:off x="1497461" y="33880263"/>
            <a:ext cx="6118705" cy="1754326"/>
          </a:xfrm>
          <a:prstGeom prst="rect">
            <a:avLst/>
          </a:prstGeom>
          <a:noFill/>
        </p:spPr>
        <p:txBody>
          <a:bodyPr wrap="square" rtlCol="0">
            <a:spAutoFit/>
          </a:bodyPr>
          <a:lstStyle/>
          <a:p>
            <a:pPr algn="ctr"/>
            <a:r>
              <a:rPr lang="en-IN" sz="3600" b="1" dirty="0">
                <a:solidFill>
                  <a:schemeClr val="tx2"/>
                </a:solidFill>
              </a:rPr>
              <a:t>Dark Pattern</a:t>
            </a:r>
          </a:p>
          <a:p>
            <a:pPr algn="ctr"/>
            <a:r>
              <a:rPr lang="en-IN" sz="3600" b="1" dirty="0">
                <a:solidFill>
                  <a:schemeClr val="tx2"/>
                </a:solidFill>
              </a:rPr>
              <a:t>Importance</a:t>
            </a:r>
          </a:p>
          <a:p>
            <a:pPr algn="ctr"/>
            <a:r>
              <a:rPr lang="en-IN" sz="3600" b="1" dirty="0">
                <a:solidFill>
                  <a:schemeClr val="tx2"/>
                </a:solidFill>
              </a:rPr>
              <a:t>Hierarchy</a:t>
            </a:r>
          </a:p>
        </p:txBody>
      </p:sp>
      <p:cxnSp>
        <p:nvCxnSpPr>
          <p:cNvPr id="1126" name="Connector: Curved 1125">
            <a:extLst>
              <a:ext uri="{FF2B5EF4-FFF2-40B4-BE49-F238E27FC236}">
                <a16:creationId xmlns:a16="http://schemas.microsoft.com/office/drawing/2014/main" id="{DC71559F-068F-CDE3-A614-442383DE81D5}"/>
              </a:ext>
            </a:extLst>
          </p:cNvPr>
          <p:cNvCxnSpPr>
            <a:cxnSpLocks/>
          </p:cNvCxnSpPr>
          <p:nvPr/>
        </p:nvCxnSpPr>
        <p:spPr>
          <a:xfrm rot="10800000" flipH="1" flipV="1">
            <a:off x="1648855" y="34746128"/>
            <a:ext cx="1644609" cy="2037972"/>
          </a:xfrm>
          <a:prstGeom prst="curvedConnector4">
            <a:avLst>
              <a:gd name="adj1" fmla="val -60946"/>
              <a:gd name="adj2" fmla="val 100282"/>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723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1900" y="3833200"/>
            <a:ext cx="7704937" cy="2292123"/>
          </a:xfrm>
          <a:prstGeom prst="rect">
            <a:avLst/>
          </a:prstGeom>
        </p:spPr>
        <p:txBody>
          <a:bodyPr vert="horz" wrap="square" lIns="0" tIns="49804" rIns="0" bIns="0" rtlCol="0" anchor="ctr">
            <a:spAutoFit/>
          </a:bodyPr>
          <a:lstStyle/>
          <a:p>
            <a:pPr marL="49808">
              <a:lnSpc>
                <a:spcPct val="100000"/>
              </a:lnSpc>
              <a:spcBef>
                <a:spcPts val="393"/>
              </a:spcBef>
            </a:pPr>
            <a:r>
              <a:rPr spc="117" dirty="0"/>
              <a:t>Abstract</a:t>
            </a:r>
          </a:p>
        </p:txBody>
      </p:sp>
      <p:sp>
        <p:nvSpPr>
          <p:cNvPr id="3" name="object 3"/>
          <p:cNvSpPr txBox="1"/>
          <p:nvPr/>
        </p:nvSpPr>
        <p:spPr>
          <a:xfrm>
            <a:off x="1517502" y="6349449"/>
            <a:ext cx="26799528" cy="18336065"/>
          </a:xfrm>
          <a:prstGeom prst="rect">
            <a:avLst/>
          </a:prstGeom>
        </p:spPr>
        <p:txBody>
          <a:bodyPr vert="horz" wrap="square" lIns="0" tIns="49804" rIns="0" bIns="0" rtlCol="0">
            <a:spAutoFit/>
          </a:bodyPr>
          <a:lstStyle/>
          <a:p>
            <a:pPr marL="49808" marR="19924" algn="just">
              <a:lnSpc>
                <a:spcPct val="112700"/>
              </a:lnSpc>
              <a:spcBef>
                <a:spcPts val="393"/>
              </a:spcBef>
            </a:pPr>
            <a:r>
              <a:rPr lang="en-US" sz="4753" dirty="0">
                <a:solidFill>
                  <a:srgbClr val="3A1B0E"/>
                </a:solidFill>
                <a:latin typeface="Lucida Sans Unicode"/>
                <a:cs typeface="Lucida Sans Unicode"/>
              </a:rPr>
              <a:t>Introducing our comprehensive solution: a cutting-edge project designed to combat dark patterns, those deceptive user interface designs that manipulate users into taking actions they might not otherwise choose. Leveraging the power of machine learning and user-friendly interfaces, our project offers multi-faceted detection and reporting capabilities. At its core lies an advanced algorithm based on the random forest model, meticulously trained to identify various dark patterns prevalent across websites. Our system pinpoints patterns such as scarcity, misdirection, and urgency, illuminating these deceptive practices with pinpoint accuracy. But we didn't stop there. We've crafted an intuitive dashboard, providing insightful statistics and visualizations of detected dark patterns within webpages. This standalone file offers a comprehensive overview, empowering users with actionable insights into the prevalence and impact of dark patterns.</a:t>
            </a:r>
          </a:p>
          <a:p>
            <a:pPr marL="49808" marR="19924" algn="just">
              <a:lnSpc>
                <a:spcPct val="112700"/>
              </a:lnSpc>
              <a:spcBef>
                <a:spcPts val="393"/>
              </a:spcBef>
            </a:pPr>
            <a:endParaRPr lang="en-US" sz="4753" dirty="0">
              <a:solidFill>
                <a:srgbClr val="3A1B0E"/>
              </a:solidFill>
              <a:latin typeface="Lucida Sans Unicode"/>
              <a:cs typeface="Lucida Sans Unicode"/>
            </a:endParaRPr>
          </a:p>
          <a:p>
            <a:pPr marL="49808" marR="19924" algn="just">
              <a:lnSpc>
                <a:spcPct val="112700"/>
              </a:lnSpc>
              <a:spcBef>
                <a:spcPts val="393"/>
              </a:spcBef>
            </a:pPr>
            <a:r>
              <a:rPr lang="en-US" sz="4753" dirty="0">
                <a:solidFill>
                  <a:srgbClr val="3A1B0E"/>
                </a:solidFill>
                <a:latin typeface="Lucida Sans Unicode"/>
                <a:cs typeface="Lucida Sans Unicode"/>
              </a:rPr>
              <a:t>Moreover, accessibility is key. With our React Native app, users can effortlessly identify dark patterns on-the-go. Simply upload a screenshot, and our Gemini-Pro-powered algorithm goes to work, highlighting any detected deceptive elements with precision. For those seeking real-time analysis and guidance, our voice-enabled chatbot steps in. Seamlessly integrated with natural language processing capabilities, users can simply provide a website URL, and our chatbot fetches the entire page, pinpointing dark patterns and suggesting actionable steps to mitigate their influence. In a digital landscape increasingly plagued by deceptive design practices, our project stands as a beacon of transparency and empowerment, equipping users with the tools and knowledge needed to navigate the web with confidence.</a:t>
            </a:r>
            <a:endParaRPr lang="en-IN" sz="4753" dirty="0">
              <a:latin typeface="Lucida Sans Unicode"/>
              <a:cs typeface="Lucida Sans Unicode"/>
            </a:endParaRPr>
          </a:p>
        </p:txBody>
      </p:sp>
      <p:sp>
        <p:nvSpPr>
          <p:cNvPr id="10" name="object 10"/>
          <p:cNvSpPr txBox="1"/>
          <p:nvPr/>
        </p:nvSpPr>
        <p:spPr>
          <a:xfrm>
            <a:off x="1579713" y="34408737"/>
            <a:ext cx="9263541" cy="774463"/>
          </a:xfrm>
          <a:prstGeom prst="rect">
            <a:avLst/>
          </a:prstGeom>
        </p:spPr>
        <p:txBody>
          <a:bodyPr vert="horz" wrap="square" lIns="0" tIns="49804" rIns="0" bIns="0" rtlCol="0">
            <a:spAutoFit/>
          </a:bodyPr>
          <a:lstStyle/>
          <a:p>
            <a:pPr marL="49808">
              <a:spcBef>
                <a:spcPts val="393"/>
              </a:spcBef>
            </a:pPr>
            <a:r>
              <a:rPr lang="en-IN" sz="4706" b="1" spc="177" dirty="0">
                <a:solidFill>
                  <a:srgbClr val="3A1B0E"/>
                </a:solidFill>
                <a:latin typeface="Arial"/>
                <a:cs typeface="Arial"/>
              </a:rPr>
              <a:t>I</a:t>
            </a:r>
            <a:r>
              <a:rPr lang="en-IN" sz="4706" b="1" spc="-138" dirty="0">
                <a:solidFill>
                  <a:srgbClr val="3A1B0E"/>
                </a:solidFill>
                <a:latin typeface="Arial"/>
                <a:cs typeface="Arial"/>
              </a:rPr>
              <a:t>m</a:t>
            </a:r>
            <a:r>
              <a:rPr lang="en-IN" sz="4706" b="1" spc="-39" dirty="0">
                <a:solidFill>
                  <a:srgbClr val="3A1B0E"/>
                </a:solidFill>
                <a:latin typeface="Arial"/>
                <a:cs typeface="Arial"/>
              </a:rPr>
              <a:t>p</a:t>
            </a:r>
            <a:r>
              <a:rPr lang="en-IN" sz="4706" b="1" spc="-22" dirty="0">
                <a:solidFill>
                  <a:srgbClr val="3A1B0E"/>
                </a:solidFill>
                <a:latin typeface="Arial"/>
                <a:cs typeface="Arial"/>
              </a:rPr>
              <a:t>a</a:t>
            </a:r>
            <a:r>
              <a:rPr lang="en-IN" sz="4706" b="1" spc="-277" dirty="0">
                <a:solidFill>
                  <a:srgbClr val="3A1B0E"/>
                </a:solidFill>
                <a:latin typeface="Arial"/>
                <a:cs typeface="Arial"/>
              </a:rPr>
              <a:t>c</a:t>
            </a:r>
            <a:r>
              <a:rPr lang="en-IN" sz="4706" b="1" spc="510" dirty="0">
                <a:solidFill>
                  <a:srgbClr val="3A1B0E"/>
                </a:solidFill>
                <a:latin typeface="Arial"/>
                <a:cs typeface="Arial"/>
              </a:rPr>
              <a:t>t</a:t>
            </a:r>
            <a:r>
              <a:rPr lang="en-IN" sz="4706" b="1" spc="-194" dirty="0">
                <a:solidFill>
                  <a:srgbClr val="3A1B0E"/>
                </a:solidFill>
                <a:latin typeface="Arial"/>
                <a:cs typeface="Arial"/>
              </a:rPr>
              <a:t> Assessment &amp; </a:t>
            </a:r>
            <a:r>
              <a:rPr sz="4706" b="1" spc="-354" dirty="0">
                <a:solidFill>
                  <a:srgbClr val="3A1B0E"/>
                </a:solidFill>
                <a:latin typeface="Arial"/>
                <a:cs typeface="Arial"/>
              </a:rPr>
              <a:t>C</a:t>
            </a:r>
            <a:r>
              <a:rPr sz="4706" b="1" spc="-22" dirty="0">
                <a:solidFill>
                  <a:srgbClr val="3A1B0E"/>
                </a:solidFill>
                <a:latin typeface="Arial"/>
                <a:cs typeface="Arial"/>
              </a:rPr>
              <a:t>o</a:t>
            </a:r>
            <a:r>
              <a:rPr sz="4706" b="1" spc="-117" dirty="0">
                <a:solidFill>
                  <a:srgbClr val="3A1B0E"/>
                </a:solidFill>
                <a:latin typeface="Arial"/>
                <a:cs typeface="Arial"/>
              </a:rPr>
              <a:t>n</a:t>
            </a:r>
            <a:r>
              <a:rPr sz="4706" b="1" spc="-277" dirty="0">
                <a:solidFill>
                  <a:srgbClr val="3A1B0E"/>
                </a:solidFill>
                <a:latin typeface="Arial"/>
                <a:cs typeface="Arial"/>
              </a:rPr>
              <a:t>c</a:t>
            </a:r>
            <a:r>
              <a:rPr sz="4706" b="1" spc="177" dirty="0">
                <a:solidFill>
                  <a:srgbClr val="3A1B0E"/>
                </a:solidFill>
                <a:latin typeface="Arial"/>
                <a:cs typeface="Arial"/>
              </a:rPr>
              <a:t>l</a:t>
            </a:r>
            <a:r>
              <a:rPr sz="4706" b="1" spc="-117" dirty="0">
                <a:solidFill>
                  <a:srgbClr val="3A1B0E"/>
                </a:solidFill>
                <a:latin typeface="Arial"/>
                <a:cs typeface="Arial"/>
              </a:rPr>
              <a:t>u</a:t>
            </a:r>
            <a:r>
              <a:rPr sz="4706" b="1" spc="-354" dirty="0">
                <a:solidFill>
                  <a:srgbClr val="3A1B0E"/>
                </a:solidFill>
                <a:latin typeface="Arial"/>
                <a:cs typeface="Arial"/>
              </a:rPr>
              <a:t>s</a:t>
            </a:r>
            <a:r>
              <a:rPr sz="4706" b="1" spc="39" dirty="0">
                <a:solidFill>
                  <a:srgbClr val="3A1B0E"/>
                </a:solidFill>
                <a:latin typeface="Arial"/>
                <a:cs typeface="Arial"/>
              </a:rPr>
              <a:t>i</a:t>
            </a:r>
            <a:r>
              <a:rPr sz="4706" b="1" spc="-22" dirty="0">
                <a:solidFill>
                  <a:srgbClr val="3A1B0E"/>
                </a:solidFill>
                <a:latin typeface="Arial"/>
                <a:cs typeface="Arial"/>
              </a:rPr>
              <a:t>o</a:t>
            </a:r>
            <a:r>
              <a:rPr sz="4706" b="1" spc="-117" dirty="0">
                <a:solidFill>
                  <a:srgbClr val="3A1B0E"/>
                </a:solidFill>
                <a:latin typeface="Arial"/>
                <a:cs typeface="Arial"/>
              </a:rPr>
              <a:t>n</a:t>
            </a:r>
            <a:endParaRPr sz="4706" dirty="0">
              <a:latin typeface="Arial"/>
              <a:cs typeface="Arial"/>
            </a:endParaRPr>
          </a:p>
        </p:txBody>
      </p:sp>
      <p:sp>
        <p:nvSpPr>
          <p:cNvPr id="11" name="object 11"/>
          <p:cNvSpPr txBox="1"/>
          <p:nvPr/>
        </p:nvSpPr>
        <p:spPr>
          <a:xfrm>
            <a:off x="16215044" y="34408737"/>
            <a:ext cx="5590497" cy="774463"/>
          </a:xfrm>
          <a:prstGeom prst="rect">
            <a:avLst/>
          </a:prstGeom>
        </p:spPr>
        <p:txBody>
          <a:bodyPr vert="horz" wrap="square" lIns="0" tIns="49804" rIns="0" bIns="0" rtlCol="0">
            <a:spAutoFit/>
          </a:bodyPr>
          <a:lstStyle/>
          <a:p>
            <a:pPr marL="49808">
              <a:spcBef>
                <a:spcPts val="393"/>
              </a:spcBef>
            </a:pPr>
            <a:r>
              <a:rPr sz="4706" b="1" dirty="0">
                <a:solidFill>
                  <a:srgbClr val="3A1B0E"/>
                </a:solidFill>
                <a:latin typeface="Arial"/>
                <a:cs typeface="Arial"/>
              </a:rPr>
              <a:t>Solution</a:t>
            </a:r>
            <a:r>
              <a:rPr sz="4706" b="1" spc="-294" dirty="0">
                <a:solidFill>
                  <a:srgbClr val="3A1B0E"/>
                </a:solidFill>
                <a:latin typeface="Arial"/>
                <a:cs typeface="Arial"/>
              </a:rPr>
              <a:t> </a:t>
            </a:r>
            <a:r>
              <a:rPr sz="4706" b="1" dirty="0">
                <a:solidFill>
                  <a:srgbClr val="3A1B0E"/>
                </a:solidFill>
                <a:latin typeface="Arial"/>
                <a:cs typeface="Arial"/>
              </a:rPr>
              <a:t>Highlights</a:t>
            </a:r>
            <a:endParaRPr sz="4706" dirty="0">
              <a:latin typeface="Arial"/>
              <a:cs typeface="Arial"/>
            </a:endParaRPr>
          </a:p>
        </p:txBody>
      </p:sp>
      <p:sp>
        <p:nvSpPr>
          <p:cNvPr id="14" name="object 14"/>
          <p:cNvSpPr txBox="1"/>
          <p:nvPr/>
        </p:nvSpPr>
        <p:spPr>
          <a:xfrm>
            <a:off x="16243661" y="35503543"/>
            <a:ext cx="12923341" cy="6798676"/>
          </a:xfrm>
          <a:prstGeom prst="rect">
            <a:avLst/>
          </a:prstGeom>
        </p:spPr>
        <p:txBody>
          <a:bodyPr vert="horz" wrap="square" lIns="0" tIns="49804" rIns="0" bIns="0" rtlCol="0">
            <a:spAutoFit/>
          </a:bodyPr>
          <a:lstStyle/>
          <a:p>
            <a:pPr marL="49808" marR="19924" algn="just">
              <a:lnSpc>
                <a:spcPct val="112700"/>
              </a:lnSpc>
              <a:spcBef>
                <a:spcPts val="393"/>
              </a:spcBef>
            </a:pPr>
            <a:r>
              <a:rPr lang="en-US" sz="4312" dirty="0">
                <a:solidFill>
                  <a:srgbClr val="3A1B0E"/>
                </a:solidFill>
                <a:latin typeface="Lucida Sans Unicode"/>
                <a:cs typeface="Lucida Sans Unicode"/>
              </a:rPr>
              <a:t>Our project introduces a browser extension and a React Native app, providing users with effective tools to combat dark patterns. With the browser extension, our solution empowers users to identify and avoid deceptive design practices seamlessly, while the React Native app offers on-the-go detection, allowing users to upload screenshots for precise identification of dark patterns.</a:t>
            </a:r>
            <a:endParaRPr lang="en-IN" sz="4312" dirty="0">
              <a:latin typeface="Lucida Sans Unicode"/>
              <a:cs typeface="Lucida Sans Unicode"/>
            </a:endParaRPr>
          </a:p>
        </p:txBody>
      </p:sp>
      <p:grpSp>
        <p:nvGrpSpPr>
          <p:cNvPr id="16" name="Group 15">
            <a:extLst>
              <a:ext uri="{FF2B5EF4-FFF2-40B4-BE49-F238E27FC236}">
                <a16:creationId xmlns:a16="http://schemas.microsoft.com/office/drawing/2014/main" id="{3B29A43E-A095-5375-E8E7-0C5AC267E7F0}"/>
              </a:ext>
            </a:extLst>
          </p:cNvPr>
          <p:cNvGrpSpPr/>
          <p:nvPr/>
        </p:nvGrpSpPr>
        <p:grpSpPr>
          <a:xfrm>
            <a:off x="1108211" y="497087"/>
            <a:ext cx="28058791" cy="3544909"/>
            <a:chOff x="209801" y="71671"/>
            <a:chExt cx="6493597" cy="820392"/>
          </a:xfrm>
        </p:grpSpPr>
        <p:pic>
          <p:nvPicPr>
            <p:cNvPr id="17" name="Picture 16" descr="IIT (BHU) Varanasi - Wikipedia">
              <a:extLst>
                <a:ext uri="{FF2B5EF4-FFF2-40B4-BE49-F238E27FC236}">
                  <a16:creationId xmlns:a16="http://schemas.microsoft.com/office/drawing/2014/main" id="{6AEEBA27-7750-C586-B220-2649712A1C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2599" y="105620"/>
              <a:ext cx="790799" cy="75249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197734F5-74CE-4D65-8100-D25341CCE30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r="-81"/>
            <a:stretch/>
          </p:blipFill>
          <p:spPr bwMode="auto">
            <a:xfrm>
              <a:off x="2545944" y="71671"/>
              <a:ext cx="2071044" cy="820392"/>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57;p13">
              <a:extLst>
                <a:ext uri="{FF2B5EF4-FFF2-40B4-BE49-F238E27FC236}">
                  <a16:creationId xmlns:a16="http://schemas.microsoft.com/office/drawing/2014/main" id="{26C4105D-59D9-5C83-04B1-A4231B6B37DB}"/>
                </a:ext>
              </a:extLst>
            </p:cNvPr>
            <p:cNvPicPr preferRelativeResize="0"/>
            <p:nvPr/>
          </p:nvPicPr>
          <p:blipFill>
            <a:blip r:embed="rId4" cstate="print">
              <a:alphaModFix/>
            </a:blip>
            <a:stretch>
              <a:fillRect/>
            </a:stretch>
          </p:blipFill>
          <p:spPr>
            <a:xfrm>
              <a:off x="209801" y="144380"/>
              <a:ext cx="1158514" cy="588437"/>
            </a:xfrm>
            <a:prstGeom prst="rect">
              <a:avLst/>
            </a:prstGeom>
            <a:noFill/>
            <a:ln>
              <a:noFill/>
            </a:ln>
          </p:spPr>
        </p:pic>
        <p:pic>
          <p:nvPicPr>
            <p:cNvPr id="20" name="Google Shape;59;p13">
              <a:extLst>
                <a:ext uri="{FF2B5EF4-FFF2-40B4-BE49-F238E27FC236}">
                  <a16:creationId xmlns:a16="http://schemas.microsoft.com/office/drawing/2014/main" id="{31963BBC-D6D2-96AA-3B97-FF2AEF6C3B16}"/>
                </a:ext>
              </a:extLst>
            </p:cNvPr>
            <p:cNvPicPr preferRelativeResize="0"/>
            <p:nvPr/>
          </p:nvPicPr>
          <p:blipFill>
            <a:blip r:embed="rId5" cstate="print">
              <a:alphaModFix/>
            </a:blip>
            <a:stretch>
              <a:fillRect/>
            </a:stretch>
          </p:blipFill>
          <p:spPr>
            <a:xfrm>
              <a:off x="4769011" y="141878"/>
              <a:ext cx="882921" cy="505810"/>
            </a:xfrm>
            <a:prstGeom prst="rect">
              <a:avLst/>
            </a:prstGeom>
            <a:noFill/>
            <a:ln>
              <a:noFill/>
            </a:ln>
          </p:spPr>
        </p:pic>
        <p:pic>
          <p:nvPicPr>
            <p:cNvPr id="21" name="Google Shape;60;p13">
              <a:extLst>
                <a:ext uri="{FF2B5EF4-FFF2-40B4-BE49-F238E27FC236}">
                  <a16:creationId xmlns:a16="http://schemas.microsoft.com/office/drawing/2014/main" id="{7D289A8A-2DB6-29FE-594E-2FC29D2D9371}"/>
                </a:ext>
              </a:extLst>
            </p:cNvPr>
            <p:cNvPicPr preferRelativeResize="0"/>
            <p:nvPr/>
          </p:nvPicPr>
          <p:blipFill>
            <a:blip r:embed="rId6" cstate="print">
              <a:alphaModFix/>
            </a:blip>
            <a:stretch>
              <a:fillRect/>
            </a:stretch>
          </p:blipFill>
          <p:spPr>
            <a:xfrm>
              <a:off x="1590290" y="144380"/>
              <a:ext cx="800953" cy="477921"/>
            </a:xfrm>
            <a:prstGeom prst="rect">
              <a:avLst/>
            </a:prstGeom>
            <a:noFill/>
            <a:ln>
              <a:noFill/>
            </a:ln>
          </p:spPr>
        </p:pic>
      </p:grpSp>
      <p:grpSp>
        <p:nvGrpSpPr>
          <p:cNvPr id="36" name="Group 35">
            <a:extLst>
              <a:ext uri="{FF2B5EF4-FFF2-40B4-BE49-F238E27FC236}">
                <a16:creationId xmlns:a16="http://schemas.microsoft.com/office/drawing/2014/main" id="{0CEA79A3-4CD1-7010-AE56-0D5DC091B370}"/>
              </a:ext>
            </a:extLst>
          </p:cNvPr>
          <p:cNvGrpSpPr/>
          <p:nvPr/>
        </p:nvGrpSpPr>
        <p:grpSpPr>
          <a:xfrm>
            <a:off x="1765679" y="25264991"/>
            <a:ext cx="26012585" cy="7704179"/>
            <a:chOff x="261741" y="4306099"/>
            <a:chExt cx="6020047" cy="1782965"/>
          </a:xfrm>
        </p:grpSpPr>
        <p:sp>
          <p:nvSpPr>
            <p:cNvPr id="4" name="object 4"/>
            <p:cNvSpPr txBox="1"/>
            <p:nvPr/>
          </p:nvSpPr>
          <p:spPr>
            <a:xfrm>
              <a:off x="261741" y="4306099"/>
              <a:ext cx="2040111" cy="346797"/>
            </a:xfrm>
            <a:prstGeom prst="rect">
              <a:avLst/>
            </a:prstGeom>
          </p:spPr>
          <p:txBody>
            <a:bodyPr vert="horz" wrap="square" lIns="0" tIns="49804" rIns="0" bIns="0" rtlCol="0">
              <a:spAutoFit/>
            </a:bodyPr>
            <a:lstStyle/>
            <a:p>
              <a:pPr marL="49808">
                <a:spcBef>
                  <a:spcPts val="393"/>
                </a:spcBef>
              </a:pPr>
              <a:r>
                <a:rPr sz="9411" b="1" spc="22" dirty="0">
                  <a:latin typeface="Arial"/>
                  <a:cs typeface="Arial"/>
                </a:rPr>
                <a:t>T</a:t>
              </a:r>
              <a:r>
                <a:rPr sz="9411" b="1" spc="255" dirty="0">
                  <a:latin typeface="Arial"/>
                  <a:cs typeface="Arial"/>
                </a:rPr>
                <a:t>e</a:t>
              </a:r>
              <a:r>
                <a:rPr sz="9411" b="1" spc="-39" dirty="0">
                  <a:latin typeface="Arial"/>
                  <a:cs typeface="Arial"/>
                </a:rPr>
                <a:t>a</a:t>
              </a:r>
              <a:r>
                <a:rPr sz="9411" b="1" spc="-277" dirty="0">
                  <a:latin typeface="Arial"/>
                  <a:cs typeface="Arial"/>
                </a:rPr>
                <a:t>m</a:t>
              </a:r>
              <a:r>
                <a:rPr sz="9411" b="1" spc="-372" dirty="0">
                  <a:latin typeface="Arial"/>
                  <a:cs typeface="Arial"/>
                </a:rPr>
                <a:t> </a:t>
              </a:r>
              <a:r>
                <a:rPr sz="9411" b="1" spc="588" dirty="0">
                  <a:latin typeface="Arial"/>
                  <a:cs typeface="Arial"/>
                </a:rPr>
                <a:t>M</a:t>
              </a:r>
              <a:r>
                <a:rPr sz="9411" b="1" spc="255" dirty="0">
                  <a:latin typeface="Arial"/>
                  <a:cs typeface="Arial"/>
                </a:rPr>
                <a:t>e</a:t>
              </a:r>
              <a:r>
                <a:rPr sz="9411" b="1" spc="-277" dirty="0">
                  <a:latin typeface="Arial"/>
                  <a:cs typeface="Arial"/>
                </a:rPr>
                <a:t>m</a:t>
              </a:r>
              <a:r>
                <a:rPr sz="9411" b="1" spc="-78" dirty="0">
                  <a:latin typeface="Arial"/>
                  <a:cs typeface="Arial"/>
                </a:rPr>
                <a:t>b</a:t>
              </a:r>
              <a:r>
                <a:rPr sz="9411" b="1" spc="255" dirty="0">
                  <a:latin typeface="Arial"/>
                  <a:cs typeface="Arial"/>
                </a:rPr>
                <a:t>e</a:t>
              </a:r>
              <a:r>
                <a:rPr sz="9411" b="1" spc="294" dirty="0">
                  <a:latin typeface="Arial"/>
                  <a:cs typeface="Arial"/>
                </a:rPr>
                <a:t>r</a:t>
              </a:r>
              <a:r>
                <a:rPr sz="9411" b="1" spc="-687" dirty="0">
                  <a:latin typeface="Arial"/>
                  <a:cs typeface="Arial"/>
                </a:rPr>
                <a:t>s</a:t>
              </a:r>
              <a:endParaRPr sz="9411" dirty="0">
                <a:latin typeface="Arial"/>
                <a:cs typeface="Arial"/>
              </a:endParaRPr>
            </a:p>
          </p:txBody>
        </p:sp>
        <p:sp>
          <p:nvSpPr>
            <p:cNvPr id="5" name="object 5"/>
            <p:cNvSpPr txBox="1"/>
            <p:nvPr/>
          </p:nvSpPr>
          <p:spPr>
            <a:xfrm>
              <a:off x="276923" y="5755521"/>
              <a:ext cx="1059771" cy="333543"/>
            </a:xfrm>
            <a:prstGeom prst="rect">
              <a:avLst/>
            </a:prstGeom>
          </p:spPr>
          <p:txBody>
            <a:bodyPr vert="horz" wrap="square" lIns="0" tIns="47315" rIns="0" bIns="0" rtlCol="0">
              <a:spAutoFit/>
            </a:bodyPr>
            <a:lstStyle/>
            <a:p>
              <a:pPr marL="49808" marR="19924" indent="-2489" algn="ctr">
                <a:lnSpc>
                  <a:spcPct val="136400"/>
                </a:lnSpc>
                <a:spcBef>
                  <a:spcPts val="372"/>
                </a:spcBef>
              </a:pPr>
              <a:r>
                <a:rPr lang="en-IN" sz="4321" b="1" spc="22" dirty="0">
                  <a:solidFill>
                    <a:srgbClr val="535353"/>
                  </a:solidFill>
                  <a:latin typeface="Microsoft Sans Serif"/>
                  <a:cs typeface="Microsoft Sans Serif"/>
                </a:rPr>
                <a:t>T Bala Saatvik</a:t>
              </a:r>
              <a:endParaRPr lang="en-IN" sz="4321" b="1" spc="117" dirty="0">
                <a:solidFill>
                  <a:srgbClr val="535353"/>
                </a:solidFill>
                <a:latin typeface="Microsoft Sans Serif"/>
                <a:cs typeface="Microsoft Sans Serif"/>
              </a:endParaRPr>
            </a:p>
            <a:p>
              <a:pPr marL="49808" marR="19924" indent="-2489" algn="ctr">
                <a:lnSpc>
                  <a:spcPct val="136400"/>
                </a:lnSpc>
                <a:spcBef>
                  <a:spcPts val="372"/>
                </a:spcBef>
              </a:pPr>
              <a:r>
                <a:rPr lang="en-IN" sz="2360" spc="39" dirty="0">
                  <a:solidFill>
                    <a:srgbClr val="535353"/>
                  </a:solidFill>
                  <a:latin typeface="Microsoft Sans Serif"/>
                  <a:cs typeface="Microsoft Sans Serif"/>
                </a:rPr>
                <a:t>Backend Developer</a:t>
              </a:r>
              <a:endParaRPr lang="en-IN" sz="2360" b="1" spc="22" dirty="0">
                <a:solidFill>
                  <a:srgbClr val="535353"/>
                </a:solidFill>
                <a:latin typeface="Microsoft Sans Serif"/>
                <a:cs typeface="Microsoft Sans Serif"/>
              </a:endParaRPr>
            </a:p>
          </p:txBody>
        </p:sp>
        <p:sp>
          <p:nvSpPr>
            <p:cNvPr id="25" name="object 5">
              <a:extLst>
                <a:ext uri="{FF2B5EF4-FFF2-40B4-BE49-F238E27FC236}">
                  <a16:creationId xmlns:a16="http://schemas.microsoft.com/office/drawing/2014/main" id="{BD513D7C-CA45-65A1-E272-4BF30FAFCB57}"/>
                </a:ext>
              </a:extLst>
            </p:cNvPr>
            <p:cNvSpPr txBox="1"/>
            <p:nvPr/>
          </p:nvSpPr>
          <p:spPr>
            <a:xfrm>
              <a:off x="1504588" y="5755520"/>
              <a:ext cx="1059771" cy="333335"/>
            </a:xfrm>
            <a:prstGeom prst="rect">
              <a:avLst/>
            </a:prstGeom>
          </p:spPr>
          <p:txBody>
            <a:bodyPr vert="horz" wrap="square" lIns="0" tIns="47315" rIns="0" bIns="0" rtlCol="0">
              <a:spAutoFit/>
            </a:bodyPr>
            <a:lstStyle/>
            <a:p>
              <a:pPr marL="49808" marR="19924" indent="-2489" algn="ctr">
                <a:lnSpc>
                  <a:spcPct val="136400"/>
                </a:lnSpc>
                <a:spcBef>
                  <a:spcPts val="372"/>
                </a:spcBef>
              </a:pPr>
              <a:r>
                <a:rPr lang="en-IN" sz="4321" b="1" spc="99" dirty="0">
                  <a:solidFill>
                    <a:srgbClr val="535353"/>
                  </a:solidFill>
                  <a:latin typeface="Microsoft Sans Serif"/>
                  <a:cs typeface="Microsoft Sans Serif"/>
                </a:rPr>
                <a:t>R </a:t>
              </a:r>
              <a:r>
                <a:rPr lang="en-IN" sz="4321" b="1" spc="99" dirty="0" err="1">
                  <a:solidFill>
                    <a:srgbClr val="535353"/>
                  </a:solidFill>
                  <a:latin typeface="Microsoft Sans Serif"/>
                  <a:cs typeface="Microsoft Sans Serif"/>
                </a:rPr>
                <a:t>Koushic</a:t>
              </a:r>
              <a:endParaRPr lang="en-IN" sz="4321" b="1" spc="99" dirty="0">
                <a:solidFill>
                  <a:srgbClr val="535353"/>
                </a:solidFill>
                <a:latin typeface="Microsoft Sans Serif"/>
                <a:cs typeface="Microsoft Sans Serif"/>
              </a:endParaRPr>
            </a:p>
            <a:p>
              <a:pPr marL="49808" marR="19924" indent="-2489" algn="ctr">
                <a:lnSpc>
                  <a:spcPct val="136400"/>
                </a:lnSpc>
                <a:spcBef>
                  <a:spcPts val="372"/>
                </a:spcBef>
              </a:pPr>
              <a:r>
                <a:rPr lang="en-IN" sz="2355" spc="39" dirty="0">
                  <a:solidFill>
                    <a:srgbClr val="535353"/>
                  </a:solidFill>
                  <a:latin typeface="Microsoft Sans Serif"/>
                  <a:cs typeface="Microsoft Sans Serif"/>
                </a:rPr>
                <a:t>UI UX Developer</a:t>
              </a:r>
              <a:endParaRPr sz="2355" dirty="0">
                <a:latin typeface="Microsoft Sans Serif"/>
                <a:cs typeface="Microsoft Sans Serif"/>
              </a:endParaRPr>
            </a:p>
          </p:txBody>
        </p:sp>
        <p:sp>
          <p:nvSpPr>
            <p:cNvPr id="28" name="object 5">
              <a:extLst>
                <a:ext uri="{FF2B5EF4-FFF2-40B4-BE49-F238E27FC236}">
                  <a16:creationId xmlns:a16="http://schemas.microsoft.com/office/drawing/2014/main" id="{1D544206-1E80-11B8-9294-0CB2D62CE3F0}"/>
                </a:ext>
              </a:extLst>
            </p:cNvPr>
            <p:cNvSpPr txBox="1"/>
            <p:nvPr/>
          </p:nvSpPr>
          <p:spPr>
            <a:xfrm>
              <a:off x="2777605" y="5755520"/>
              <a:ext cx="1059771" cy="333335"/>
            </a:xfrm>
            <a:prstGeom prst="rect">
              <a:avLst/>
            </a:prstGeom>
          </p:spPr>
          <p:txBody>
            <a:bodyPr vert="horz" wrap="square" lIns="0" tIns="47315" rIns="0" bIns="0" rtlCol="0">
              <a:spAutoFit/>
            </a:bodyPr>
            <a:lstStyle/>
            <a:p>
              <a:pPr marL="49808" marR="19924" indent="-2489" algn="ctr">
                <a:lnSpc>
                  <a:spcPct val="136400"/>
                </a:lnSpc>
                <a:spcBef>
                  <a:spcPts val="372"/>
                </a:spcBef>
              </a:pPr>
              <a:r>
                <a:rPr lang="en-IN" sz="4321" b="1" spc="99" dirty="0">
                  <a:solidFill>
                    <a:srgbClr val="535353"/>
                  </a:solidFill>
                  <a:latin typeface="Microsoft Sans Serif"/>
                  <a:cs typeface="Microsoft Sans Serif"/>
                </a:rPr>
                <a:t>T </a:t>
              </a:r>
              <a:r>
                <a:rPr lang="en-IN" sz="4321" b="1" spc="99" dirty="0" err="1">
                  <a:solidFill>
                    <a:srgbClr val="535353"/>
                  </a:solidFill>
                  <a:latin typeface="Microsoft Sans Serif"/>
                  <a:cs typeface="Microsoft Sans Serif"/>
                </a:rPr>
                <a:t>Kavin</a:t>
              </a:r>
              <a:endParaRPr lang="en-IN" sz="4321" b="1" spc="99" dirty="0">
                <a:solidFill>
                  <a:srgbClr val="535353"/>
                </a:solidFill>
                <a:latin typeface="Microsoft Sans Serif"/>
                <a:cs typeface="Microsoft Sans Serif"/>
              </a:endParaRPr>
            </a:p>
            <a:p>
              <a:pPr marL="49808" marR="19924" indent="-2489" algn="ctr">
                <a:lnSpc>
                  <a:spcPct val="136400"/>
                </a:lnSpc>
                <a:spcBef>
                  <a:spcPts val="372"/>
                </a:spcBef>
              </a:pPr>
              <a:r>
                <a:rPr lang="en-IN" sz="2355" spc="39" dirty="0">
                  <a:solidFill>
                    <a:srgbClr val="535353"/>
                  </a:solidFill>
                  <a:latin typeface="Microsoft Sans Serif"/>
                  <a:cs typeface="Microsoft Sans Serif"/>
                </a:rPr>
                <a:t>Mobile App Developer</a:t>
              </a:r>
              <a:endParaRPr sz="2355" dirty="0">
                <a:latin typeface="Microsoft Sans Serif"/>
                <a:cs typeface="Microsoft Sans Serif"/>
              </a:endParaRPr>
            </a:p>
          </p:txBody>
        </p:sp>
        <p:sp>
          <p:nvSpPr>
            <p:cNvPr id="31" name="object 5">
              <a:extLst>
                <a:ext uri="{FF2B5EF4-FFF2-40B4-BE49-F238E27FC236}">
                  <a16:creationId xmlns:a16="http://schemas.microsoft.com/office/drawing/2014/main" id="{D0C4CEAD-73EB-DB2A-5194-0D6F988D15BB}"/>
                </a:ext>
              </a:extLst>
            </p:cNvPr>
            <p:cNvSpPr txBox="1"/>
            <p:nvPr/>
          </p:nvSpPr>
          <p:spPr>
            <a:xfrm>
              <a:off x="3959918" y="5755520"/>
              <a:ext cx="1059771" cy="321464"/>
            </a:xfrm>
            <a:prstGeom prst="rect">
              <a:avLst/>
            </a:prstGeom>
          </p:spPr>
          <p:txBody>
            <a:bodyPr vert="horz" wrap="square" lIns="0" tIns="47315" rIns="0" bIns="0" rtlCol="0">
              <a:spAutoFit/>
            </a:bodyPr>
            <a:lstStyle/>
            <a:p>
              <a:pPr marL="49808" marR="19924" indent="-2489" algn="ctr">
                <a:lnSpc>
                  <a:spcPct val="136400"/>
                </a:lnSpc>
                <a:spcBef>
                  <a:spcPts val="372"/>
                </a:spcBef>
              </a:pPr>
              <a:r>
                <a:rPr lang="en-IN" sz="4321" b="1" spc="99" dirty="0">
                  <a:solidFill>
                    <a:srgbClr val="535353"/>
                  </a:solidFill>
                  <a:latin typeface="Microsoft Sans Serif"/>
                  <a:cs typeface="Microsoft Sans Serif"/>
                </a:rPr>
                <a:t>S </a:t>
              </a:r>
              <a:r>
                <a:rPr lang="en-IN" sz="4321" b="1" spc="99" dirty="0" err="1">
                  <a:solidFill>
                    <a:srgbClr val="535353"/>
                  </a:solidFill>
                  <a:latin typeface="Microsoft Sans Serif"/>
                  <a:cs typeface="Microsoft Sans Serif"/>
                </a:rPr>
                <a:t>Kaviyarasu</a:t>
              </a:r>
              <a:r>
                <a:rPr lang="en-IN" sz="4321" b="1" spc="99" dirty="0">
                  <a:solidFill>
                    <a:srgbClr val="535353"/>
                  </a:solidFill>
                  <a:latin typeface="Microsoft Sans Serif"/>
                  <a:cs typeface="Microsoft Sans Serif"/>
                </a:rPr>
                <a:t> </a:t>
              </a:r>
              <a:r>
                <a:rPr lang="en-IN" sz="2355" spc="39" dirty="0">
                  <a:solidFill>
                    <a:srgbClr val="535353"/>
                  </a:solidFill>
                  <a:latin typeface="Microsoft Sans Serif"/>
                  <a:cs typeface="Microsoft Sans Serif"/>
                </a:rPr>
                <a:t>Dashboard Designer</a:t>
              </a:r>
              <a:endParaRPr sz="2355" dirty="0">
                <a:latin typeface="Microsoft Sans Serif"/>
                <a:cs typeface="Microsoft Sans Serif"/>
              </a:endParaRPr>
            </a:p>
          </p:txBody>
        </p:sp>
        <p:sp>
          <p:nvSpPr>
            <p:cNvPr id="34" name="object 5">
              <a:extLst>
                <a:ext uri="{FF2B5EF4-FFF2-40B4-BE49-F238E27FC236}">
                  <a16:creationId xmlns:a16="http://schemas.microsoft.com/office/drawing/2014/main" id="{E8B602CF-25AF-90B0-DB78-FB81038BFDF6}"/>
                </a:ext>
              </a:extLst>
            </p:cNvPr>
            <p:cNvSpPr txBox="1"/>
            <p:nvPr/>
          </p:nvSpPr>
          <p:spPr>
            <a:xfrm>
              <a:off x="5222017" y="5755520"/>
              <a:ext cx="1059771" cy="321464"/>
            </a:xfrm>
            <a:prstGeom prst="rect">
              <a:avLst/>
            </a:prstGeom>
          </p:spPr>
          <p:txBody>
            <a:bodyPr vert="horz" wrap="square" lIns="0" tIns="47315" rIns="0" bIns="0" rtlCol="0">
              <a:spAutoFit/>
            </a:bodyPr>
            <a:lstStyle/>
            <a:p>
              <a:pPr marL="49808" marR="19924" indent="-2489" algn="ctr">
                <a:lnSpc>
                  <a:spcPct val="136400"/>
                </a:lnSpc>
                <a:spcBef>
                  <a:spcPts val="372"/>
                </a:spcBef>
              </a:pPr>
              <a:r>
                <a:rPr lang="en-IN" sz="4321" b="1" spc="99">
                  <a:solidFill>
                    <a:srgbClr val="535353"/>
                  </a:solidFill>
                  <a:latin typeface="Microsoft Sans Serif"/>
                  <a:cs typeface="Microsoft Sans Serif"/>
                </a:rPr>
                <a:t>K Hariharan </a:t>
              </a:r>
              <a:r>
                <a:rPr lang="en-IN" sz="2355" spc="39" dirty="0">
                  <a:solidFill>
                    <a:srgbClr val="535353"/>
                  </a:solidFill>
                  <a:latin typeface="Microsoft Sans Serif"/>
                  <a:cs typeface="Microsoft Sans Serif"/>
                </a:rPr>
                <a:t>Deployment Manager</a:t>
              </a:r>
              <a:endParaRPr sz="2355" dirty="0">
                <a:latin typeface="Microsoft Sans Serif"/>
                <a:cs typeface="Microsoft Sans Serif"/>
              </a:endParaRPr>
            </a:p>
          </p:txBody>
        </p:sp>
      </p:grpSp>
      <p:sp>
        <p:nvSpPr>
          <p:cNvPr id="37" name="object 14">
            <a:extLst>
              <a:ext uri="{FF2B5EF4-FFF2-40B4-BE49-F238E27FC236}">
                <a16:creationId xmlns:a16="http://schemas.microsoft.com/office/drawing/2014/main" id="{B7FD7248-406C-DD50-ADD6-E75832651E64}"/>
              </a:ext>
            </a:extLst>
          </p:cNvPr>
          <p:cNvSpPr txBox="1"/>
          <p:nvPr/>
        </p:nvSpPr>
        <p:spPr>
          <a:xfrm>
            <a:off x="1579713" y="35503543"/>
            <a:ext cx="13264047" cy="6798676"/>
          </a:xfrm>
          <a:prstGeom prst="rect">
            <a:avLst/>
          </a:prstGeom>
        </p:spPr>
        <p:txBody>
          <a:bodyPr vert="horz" wrap="square" lIns="0" tIns="49804" rIns="0" bIns="0" rtlCol="0">
            <a:spAutoFit/>
          </a:bodyPr>
          <a:lstStyle/>
          <a:p>
            <a:pPr marL="49808" marR="19924" algn="just">
              <a:lnSpc>
                <a:spcPct val="112700"/>
              </a:lnSpc>
              <a:spcBef>
                <a:spcPts val="393"/>
              </a:spcBef>
            </a:pPr>
            <a:r>
              <a:rPr lang="en-US" sz="4312" dirty="0">
                <a:solidFill>
                  <a:srgbClr val="3A1B0E"/>
                </a:solidFill>
                <a:latin typeface="Lucida Sans Unicode"/>
                <a:cs typeface="Lucida Sans Unicode"/>
              </a:rPr>
              <a:t>Our browser extension, mobile app, and NLP bot empower users to identify and combat deceptive e-commerce practices. With precise detection of dark patterns, our tools enhance awareness and support informed decision-making. By fostering ethical design and accountability, our solution promotes transparency and trust between consumers and businesses, leading to a fairer online shopping experience.</a:t>
            </a:r>
            <a:endParaRPr sz="4312" dirty="0">
              <a:latin typeface="Lucida Sans Unicode"/>
              <a:cs typeface="Lucida Sans Unicode"/>
            </a:endParaRPr>
          </a:p>
        </p:txBody>
      </p:sp>
      <p:pic>
        <p:nvPicPr>
          <p:cNvPr id="9" name="Picture 8">
            <a:extLst>
              <a:ext uri="{FF2B5EF4-FFF2-40B4-BE49-F238E27FC236}">
                <a16:creationId xmlns:a16="http://schemas.microsoft.com/office/drawing/2014/main" id="{EC5E4B57-2843-F5DE-3AB3-0DA4ADC8302C}"/>
              </a:ext>
            </a:extLst>
          </p:cNvPr>
          <p:cNvPicPr>
            <a:picLocks noChangeAspect="1"/>
          </p:cNvPicPr>
          <p:nvPr/>
        </p:nvPicPr>
        <p:blipFill>
          <a:blip r:embed="rId7"/>
          <a:stretch>
            <a:fillRect/>
          </a:stretch>
        </p:blipFill>
        <p:spPr>
          <a:xfrm>
            <a:off x="7272226" y="27550012"/>
            <a:ext cx="4306838" cy="3768483"/>
          </a:xfrm>
          <a:prstGeom prst="rect">
            <a:avLst/>
          </a:prstGeom>
        </p:spPr>
      </p:pic>
      <p:pic>
        <p:nvPicPr>
          <p:cNvPr id="41" name="Picture 40">
            <a:extLst>
              <a:ext uri="{FF2B5EF4-FFF2-40B4-BE49-F238E27FC236}">
                <a16:creationId xmlns:a16="http://schemas.microsoft.com/office/drawing/2014/main" id="{AC24EBF5-1028-CA0A-7F54-205CB7BB978A}"/>
              </a:ext>
            </a:extLst>
          </p:cNvPr>
          <p:cNvPicPr>
            <a:picLocks noChangeAspect="1"/>
          </p:cNvPicPr>
          <p:nvPr/>
        </p:nvPicPr>
        <p:blipFill>
          <a:blip r:embed="rId8"/>
          <a:stretch>
            <a:fillRect/>
          </a:stretch>
        </p:blipFill>
        <p:spPr>
          <a:xfrm>
            <a:off x="12763847" y="27540282"/>
            <a:ext cx="4306838" cy="3778213"/>
          </a:xfrm>
          <a:prstGeom prst="rect">
            <a:avLst/>
          </a:prstGeom>
        </p:spPr>
      </p:pic>
      <p:pic>
        <p:nvPicPr>
          <p:cNvPr id="43" name="Picture 42">
            <a:extLst>
              <a:ext uri="{FF2B5EF4-FFF2-40B4-BE49-F238E27FC236}">
                <a16:creationId xmlns:a16="http://schemas.microsoft.com/office/drawing/2014/main" id="{78624C7E-BD9F-1E1A-590D-B269ED9066FA}"/>
              </a:ext>
            </a:extLst>
          </p:cNvPr>
          <p:cNvPicPr>
            <a:picLocks noChangeAspect="1"/>
          </p:cNvPicPr>
          <p:nvPr/>
        </p:nvPicPr>
        <p:blipFill>
          <a:blip r:embed="rId9"/>
          <a:stretch>
            <a:fillRect/>
          </a:stretch>
        </p:blipFill>
        <p:spPr>
          <a:xfrm>
            <a:off x="2611781" y="27540282"/>
            <a:ext cx="3018262" cy="3778213"/>
          </a:xfrm>
          <a:prstGeom prst="rect">
            <a:avLst/>
          </a:prstGeom>
        </p:spPr>
      </p:pic>
      <p:pic>
        <p:nvPicPr>
          <p:cNvPr id="45" name="Picture 44">
            <a:extLst>
              <a:ext uri="{FF2B5EF4-FFF2-40B4-BE49-F238E27FC236}">
                <a16:creationId xmlns:a16="http://schemas.microsoft.com/office/drawing/2014/main" id="{863C955B-7150-2D5E-C1F2-AF1280797AE1}"/>
              </a:ext>
            </a:extLst>
          </p:cNvPr>
          <p:cNvPicPr>
            <a:picLocks noChangeAspect="1"/>
          </p:cNvPicPr>
          <p:nvPr/>
        </p:nvPicPr>
        <p:blipFill>
          <a:blip r:embed="rId10"/>
          <a:stretch>
            <a:fillRect/>
          </a:stretch>
        </p:blipFill>
        <p:spPr>
          <a:xfrm>
            <a:off x="23772467" y="27573856"/>
            <a:ext cx="3432330" cy="3744639"/>
          </a:xfrm>
          <a:prstGeom prst="rect">
            <a:avLst/>
          </a:prstGeom>
        </p:spPr>
      </p:pic>
      <p:pic>
        <p:nvPicPr>
          <p:cNvPr id="49" name="Picture 48">
            <a:extLst>
              <a:ext uri="{FF2B5EF4-FFF2-40B4-BE49-F238E27FC236}">
                <a16:creationId xmlns:a16="http://schemas.microsoft.com/office/drawing/2014/main" id="{115C7599-D5C8-E84C-C4F9-6234BC728C49}"/>
              </a:ext>
            </a:extLst>
          </p:cNvPr>
          <p:cNvPicPr>
            <a:picLocks noChangeAspect="1"/>
          </p:cNvPicPr>
          <p:nvPr/>
        </p:nvPicPr>
        <p:blipFill>
          <a:blip r:embed="rId11"/>
          <a:stretch>
            <a:fillRect/>
          </a:stretch>
        </p:blipFill>
        <p:spPr>
          <a:xfrm>
            <a:off x="18114571" y="27557069"/>
            <a:ext cx="3841078" cy="37782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mat for the Poster - to be submitted back, both in PDF and PPTX Format" id="{350AE2DA-8721-E14D-893B-BE60AA7A71C0}" vid="{D688F84B-6FDA-4B4B-AB20-F8E2EDB54D6D}"/>
    </a:ext>
  </a:extLst>
</a:theme>
</file>

<file path=docProps/app.xml><?xml version="1.0" encoding="utf-8"?>
<Properties xmlns="http://schemas.openxmlformats.org/officeDocument/2006/extended-properties" xmlns:vt="http://schemas.openxmlformats.org/officeDocument/2006/docPropsVTypes">
  <Template>Integral</Template>
  <TotalTime>525</TotalTime>
  <Words>595</Words>
  <Application>Microsoft Office PowerPoint</Application>
  <PresentationFormat>Custom</PresentationFormat>
  <Paragraphs>82</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Calibri Light</vt:lpstr>
      <vt:lpstr>Lucida Sans Unicode</vt:lpstr>
      <vt:lpstr>Microsoft Sans Serif</vt:lpstr>
      <vt:lpstr>Söhne</vt:lpstr>
      <vt:lpstr>Office Theme</vt:lpstr>
      <vt:lpstr>PowerPoint Presentation</vt:lpstr>
      <vt:lpstr>Abstract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Bala Saatvik T</cp:lastModifiedBy>
  <cp:revision>12</cp:revision>
  <dcterms:created xsi:type="dcterms:W3CDTF">2024-02-06T19:40:21Z</dcterms:created>
  <dcterms:modified xsi:type="dcterms:W3CDTF">2024-02-21T15:28:03Z</dcterms:modified>
</cp:coreProperties>
</file>